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732" r:id="rId3"/>
    <p:sldMasterId id="2147483792" r:id="rId4"/>
  </p:sldMasterIdLst>
  <p:notesMasterIdLst>
    <p:notesMasterId r:id="rId23"/>
  </p:notesMasterIdLst>
  <p:sldIdLst>
    <p:sldId id="286" r:id="rId5"/>
    <p:sldId id="291" r:id="rId6"/>
    <p:sldId id="292" r:id="rId7"/>
    <p:sldId id="293" r:id="rId8"/>
    <p:sldId id="294" r:id="rId9"/>
    <p:sldId id="295" r:id="rId10"/>
    <p:sldId id="296" r:id="rId11"/>
    <p:sldId id="297" r:id="rId12"/>
    <p:sldId id="298" r:id="rId13"/>
    <p:sldId id="299" r:id="rId14"/>
    <p:sldId id="279" r:id="rId15"/>
    <p:sldId id="300" r:id="rId16"/>
    <p:sldId id="301" r:id="rId17"/>
    <p:sldId id="302" r:id="rId18"/>
    <p:sldId id="303" r:id="rId19"/>
    <p:sldId id="304" r:id="rId20"/>
    <p:sldId id="305" r:id="rId21"/>
    <p:sldId id="306" r:id="rId22"/>
  </p:sldIdLst>
  <p:sldSz cx="9144000" cy="6858000" type="screen4x3"/>
  <p:notesSz cx="6807200" cy="9939338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39966"/>
    <a:srgbClr val="0066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26" autoAdjust="0"/>
    <p:restoredTop sz="92007" autoAdjust="0"/>
  </p:normalViewPr>
  <p:slideViewPr>
    <p:cSldViewPr>
      <p:cViewPr>
        <p:scale>
          <a:sx n="100" d="100"/>
          <a:sy n="100" d="100"/>
        </p:scale>
        <p:origin x="-432" y="33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B5530-A801-4003-918D-9F5495ED5E8D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0720" y="4721186"/>
            <a:ext cx="5445760" cy="447270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55838" y="9440646"/>
            <a:ext cx="2949787" cy="49696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517335-3307-4980-9D5B-4386E3719A12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384757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0C957-2DD2-4560-BBC4-8FD717D56FFB}" type="slidenum">
              <a:rPr lang="es-MX" smtClean="0">
                <a:solidFill>
                  <a:prstClr val="black"/>
                </a:solidFill>
              </a:rPr>
              <a:pPr/>
              <a:t>1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958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429C1-DA9E-488F-8198-87CA2E14648C}" type="slidenum">
              <a:rPr lang="es-MX" smtClean="0"/>
              <a:t>13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929717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7732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61620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412796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616475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baseline="0" dirty="0" smtClean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50C957-2DD2-4560-BBC4-8FD717D56FFB}" type="slidenum">
              <a:rPr lang="es-MX" smtClean="0">
                <a:solidFill>
                  <a:prstClr val="black"/>
                </a:solidFill>
              </a:rPr>
              <a:pPr/>
              <a:t>18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99958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69197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9431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4496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959300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47099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94423F-7000-42AE-8BAB-360F2BEB9E5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9140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517335-3307-4980-9D5B-4386E3719A12}" type="slidenum">
              <a:rPr lang="es-MX" smtClean="0"/>
              <a:t>11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01177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8429C1-DA9E-488F-8198-87CA2E14648C}" type="slidenum">
              <a:rPr lang="es-MX" smtClean="0"/>
              <a:t>12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92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544572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8771055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3752812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5118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9448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4753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3215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5738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8809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91542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30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758955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5438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088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26018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5118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729448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8475354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932155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21573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788092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79154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647166079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430868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3543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0886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3226018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6285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316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6406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786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5870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137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8023519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1351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66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4116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9165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664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9839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2805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089421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3917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646314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MX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7342775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theme" Target="../theme/theme3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slideLayout" Target="../slideLayouts/slideLayout34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Relationship Id="rId14" Type="http://schemas.openxmlformats.org/officeDocument/2006/relationships/image" Target="../media/image1.jpeg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7.xml"/><Relationship Id="rId7" Type="http://schemas.openxmlformats.org/officeDocument/2006/relationships/slideLayout" Target="../slideLayouts/slideLayout41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slideLayout" Target="../slideLayouts/slideLayout40.xml"/><Relationship Id="rId11" Type="http://schemas.openxmlformats.org/officeDocument/2006/relationships/slideLayout" Target="../slideLayouts/slideLayout45.xml"/><Relationship Id="rId5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4.xml"/><Relationship Id="rId4" Type="http://schemas.openxmlformats.org/officeDocument/2006/relationships/slideLayout" Target="../slideLayouts/slideLayout38.xml"/><Relationship Id="rId9" Type="http://schemas.openxmlformats.org/officeDocument/2006/relationships/slideLayout" Target="../slideLayouts/slideLayout4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MX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4C87EB-1ECB-4AF4-B711-682A6347149E}" type="datetimeFigureOut">
              <a:rPr lang="es-MX" smtClean="0"/>
              <a:t>03/11/2014</a:t>
            </a:fld>
            <a:endParaRPr lang="es-MX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CD3582-B764-48AF-8778-E5F9C30B9241}" type="slidenum">
              <a:rPr lang="es-MX" smtClean="0"/>
              <a:t>‹#›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5151242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11/3/2014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992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804" r:id="rId12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Click to edit Master text styles</a:t>
            </a:r>
          </a:p>
          <a:p>
            <a:pPr lvl="1"/>
            <a:r>
              <a:rPr lang="es-ES_tradnl" smtClean="0"/>
              <a:t>Second level</a:t>
            </a:r>
          </a:p>
          <a:p>
            <a:pPr lvl="2"/>
            <a:r>
              <a:rPr lang="es-ES_tradnl" smtClean="0"/>
              <a:t>Third level</a:t>
            </a:r>
          </a:p>
          <a:p>
            <a:pPr lvl="3"/>
            <a:r>
              <a:rPr lang="es-ES_tradnl" smtClean="0"/>
              <a:t>Fourth level</a:t>
            </a:r>
          </a:p>
          <a:p>
            <a:pPr lvl="4"/>
            <a:r>
              <a:rPr lang="es-ES_tradnl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A141F53-EC93-D345-98D3-9F1F48AC4BF5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11/3/2014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7200"/>
            <a:fld id="{84E9EB23-7C99-7A43-98A7-540394FC46A1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 defTabSz="457200"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12069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2500">
        <p14:prism isContent="1"/>
      </p:transition>
    </mc:Choice>
    <mc:Fallback xmlns="">
      <p:transition spd="slow">
        <p:fade/>
      </p:transition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4.xml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34.jpeg"/><Relationship Id="rId4" Type="http://schemas.openxmlformats.org/officeDocument/2006/relationships/image" Target="../media/image3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mailto:arturo.garcia@conafor.gob.mx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2"/>
          <p:cNvSpPr txBox="1">
            <a:spLocks/>
          </p:cNvSpPr>
          <p:nvPr/>
        </p:nvSpPr>
        <p:spPr>
          <a:xfrm>
            <a:off x="6758710" y="6475230"/>
            <a:ext cx="2349794" cy="425301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>
                <a:solidFill>
                  <a:prstClr val="white"/>
                </a:solidFill>
                <a:latin typeface="Soberana Sans Light" pitchFamily="50" charset="0"/>
              </a:rPr>
              <a:t>November 2014</a:t>
            </a:r>
          </a:p>
          <a:p>
            <a:endParaRPr lang="en-US" sz="2400" b="1" dirty="0">
              <a:solidFill>
                <a:prstClr val="black">
                  <a:tint val="75000"/>
                </a:prstClr>
              </a:solidFill>
              <a:latin typeface="Soberana Sans Light" pitchFamily="50" charset="0"/>
            </a:endParaRPr>
          </a:p>
        </p:txBody>
      </p:sp>
      <p:pic>
        <p:nvPicPr>
          <p:cNvPr id="5" name="Imagen 3" descr="plec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529" y="4407876"/>
            <a:ext cx="9070975" cy="204546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1666605" y="1845416"/>
            <a:ext cx="5810790" cy="113053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457153">
              <a:defRPr/>
            </a:pPr>
            <a:r>
              <a:rPr lang="en-US" sz="4000" b="1" smtClean="0">
                <a:latin typeface="Calibri Light" panose="020F0302020204030204" pitchFamily="34" charset="0"/>
              </a:rPr>
              <a:t>Payment for Ecosystem Services in Mexico</a:t>
            </a:r>
            <a:endParaRPr lang="en-US" sz="4000" b="1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6441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94807" y="133004"/>
            <a:ext cx="4671753" cy="980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310337" y="260648"/>
            <a:ext cx="8501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Differentiated payments dollars/ha/years</a:t>
            </a:r>
            <a:endParaRPr lang="en-US" sz="2800" b="1" dirty="0">
              <a:latin typeface="Soberana Sans" pitchFamily="50" charset="0"/>
            </a:endParaRPr>
          </a:p>
        </p:txBody>
      </p:sp>
      <p:pic>
        <p:nvPicPr>
          <p:cNvPr id="5122" name="Picture 2" descr="C:\Users\mmendozab\AppData\Local\Microsoft\Windows\Temporary Internet Files\Content.IE5\GSXGFCWV\3694 Sphaeropteris horrid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901" y="4065645"/>
            <a:ext cx="3178233" cy="212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CuadroTexto"/>
          <p:cNvSpPr txBox="1"/>
          <p:nvPr/>
        </p:nvSpPr>
        <p:spPr>
          <a:xfrm>
            <a:off x="4159360" y="4589095"/>
            <a:ext cx="48047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oberana Sans" pitchFamily="50" charset="0"/>
              </a:rPr>
              <a:t>Cloud forests</a:t>
            </a:r>
          </a:p>
          <a:p>
            <a:r>
              <a:rPr lang="en-US" sz="3200" dirty="0" smtClean="0">
                <a:latin typeface="Soberana Sans" pitchFamily="50" charset="0"/>
              </a:rPr>
              <a:t>84 dollars </a:t>
            </a:r>
            <a:endParaRPr lang="en-US" sz="3200" dirty="0">
              <a:latin typeface="Soberana Sans" pitchFamily="50" charset="0"/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4159359" y="1735411"/>
            <a:ext cx="379701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oberana Sans" pitchFamily="50" charset="0"/>
              </a:rPr>
              <a:t>High evergreen forests</a:t>
            </a:r>
          </a:p>
          <a:p>
            <a:r>
              <a:rPr lang="en-US" sz="3200" dirty="0" smtClean="0">
                <a:latin typeface="Soberana Sans" pitchFamily="50" charset="0"/>
              </a:rPr>
              <a:t>42 dollars</a:t>
            </a:r>
            <a:r>
              <a:rPr lang="es-MX" sz="3200" dirty="0" smtClean="0">
                <a:latin typeface="Soberana Sans" pitchFamily="50" charset="0"/>
              </a:rPr>
              <a:t> </a:t>
            </a:r>
            <a:endParaRPr lang="es-MX" sz="3200" dirty="0">
              <a:latin typeface="Soberana Sans" pitchFamily="50" charset="0"/>
            </a:endParaRPr>
          </a:p>
        </p:txBody>
      </p:sp>
      <p:pic>
        <p:nvPicPr>
          <p:cNvPr id="9" name="Picture 2" descr="C:\Users\mmendozab\AppData\Local\Microsoft\Windows\Temporary Internet Files\Content.IE5\UXJES7UD\4242 San Luis PotosÃ­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7901" y="1655627"/>
            <a:ext cx="3194163" cy="212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23737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36512" y="461185"/>
            <a:ext cx="9141942" cy="6424199"/>
          </a:xfrm>
          <a:prstGeom prst="rect">
            <a:avLst/>
          </a:prstGeom>
        </p:spPr>
      </p:pic>
      <p:sp>
        <p:nvSpPr>
          <p:cNvPr id="7" name="1 Título"/>
          <p:cNvSpPr txBox="1">
            <a:spLocks/>
          </p:cNvSpPr>
          <p:nvPr/>
        </p:nvSpPr>
        <p:spPr>
          <a:xfrm>
            <a:off x="107504" y="45509"/>
            <a:ext cx="8352928" cy="647187"/>
          </a:xfrm>
          <a:prstGeom prst="rect">
            <a:avLst/>
          </a:prstGeom>
          <a:solidFill>
            <a:srgbClr val="FFFFFF"/>
          </a:solidFill>
        </p:spPr>
        <p:txBody>
          <a:bodyPr>
            <a:normAutofit fontScale="975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900" b="1" dirty="0">
                <a:latin typeface="Soberana Sans" pitchFamily="50" charset="0"/>
                <a:ea typeface="+mn-ea"/>
                <a:cs typeface="+mn-cs"/>
              </a:rPr>
              <a:t>Current area enrolled under </a:t>
            </a:r>
            <a:r>
              <a:rPr lang="es-MX" sz="2900" b="1" dirty="0">
                <a:latin typeface="Soberana Sans" pitchFamily="50" charset="0"/>
                <a:ea typeface="+mn-ea"/>
                <a:cs typeface="+mn-cs"/>
              </a:rPr>
              <a:t>PES</a:t>
            </a:r>
          </a:p>
        </p:txBody>
      </p:sp>
      <p:sp>
        <p:nvSpPr>
          <p:cNvPr id="5" name="4 CuadroTexto"/>
          <p:cNvSpPr txBox="1"/>
          <p:nvPr/>
        </p:nvSpPr>
        <p:spPr>
          <a:xfrm>
            <a:off x="467544" y="4581128"/>
            <a:ext cx="2592288" cy="1384995"/>
          </a:xfrm>
          <a:prstGeom prst="rect">
            <a:avLst/>
          </a:prstGeom>
          <a:solidFill>
            <a:schemeClr val="accent5">
              <a:lumMod val="20000"/>
              <a:lumOff val="80000"/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800" b="1" dirty="0" smtClean="0">
                <a:solidFill>
                  <a:srgbClr val="C00000"/>
                </a:solidFill>
                <a:latin typeface="Soberana Sans Ultra" pitchFamily="50" charset="0"/>
              </a:rPr>
              <a:t>2.6</a:t>
            </a:r>
          </a:p>
          <a:p>
            <a:pPr algn="ctr"/>
            <a:r>
              <a:rPr lang="es-MX" sz="2800" b="1" dirty="0" err="1" smtClean="0">
                <a:latin typeface="Soberana Sans Light" pitchFamily="50" charset="0"/>
              </a:rPr>
              <a:t>millon</a:t>
            </a:r>
            <a:r>
              <a:rPr lang="es-MX" sz="2800" b="1" dirty="0" smtClean="0">
                <a:latin typeface="Soberana Sans Light" pitchFamily="50" charset="0"/>
              </a:rPr>
              <a:t> </a:t>
            </a:r>
            <a:r>
              <a:rPr lang="es-MX" sz="2800" b="1" dirty="0" err="1" smtClean="0">
                <a:latin typeface="Soberana Sans Light" pitchFamily="50" charset="0"/>
              </a:rPr>
              <a:t>hecatares</a:t>
            </a:r>
            <a:endParaRPr lang="es-MX" sz="2800" b="1" dirty="0" smtClean="0">
              <a:latin typeface="Soberana Sans Light" pitchFamily="50" charset="0"/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67544" y="6021288"/>
            <a:ext cx="2592288" cy="707886"/>
          </a:xfrm>
          <a:prstGeom prst="rect">
            <a:avLst/>
          </a:prstGeom>
          <a:solidFill>
            <a:schemeClr val="accent5">
              <a:lumMod val="20000"/>
              <a:lumOff val="80000"/>
              <a:alpha val="48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es-MX" sz="2000" b="1" dirty="0" err="1" smtClean="0">
                <a:latin typeface="Soberana Sans Light" pitchFamily="50" charset="0"/>
              </a:rPr>
              <a:t>Forests</a:t>
            </a:r>
            <a:r>
              <a:rPr lang="es-MX" sz="2000" b="1" dirty="0" smtClean="0">
                <a:latin typeface="Soberana Sans Light" pitchFamily="50" charset="0"/>
              </a:rPr>
              <a:t> 47%</a:t>
            </a:r>
          </a:p>
          <a:p>
            <a:pPr algn="ctr"/>
            <a:r>
              <a:rPr lang="es-MX" sz="2000" b="1" dirty="0" err="1" smtClean="0">
                <a:latin typeface="Soberana Sans Light" pitchFamily="50" charset="0"/>
              </a:rPr>
              <a:t>Rainforests</a:t>
            </a:r>
            <a:r>
              <a:rPr lang="es-MX" sz="2000" b="1" dirty="0" smtClean="0">
                <a:latin typeface="Soberana Sans Light" pitchFamily="50" charset="0"/>
              </a:rPr>
              <a:t> 33%</a:t>
            </a:r>
          </a:p>
        </p:txBody>
      </p:sp>
      <p:sp>
        <p:nvSpPr>
          <p:cNvPr id="9" name="Rectangle 9"/>
          <p:cNvSpPr>
            <a:spLocks noChangeArrowheads="1"/>
          </p:cNvSpPr>
          <p:nvPr/>
        </p:nvSpPr>
        <p:spPr bwMode="auto">
          <a:xfrm>
            <a:off x="6796916" y="2780928"/>
            <a:ext cx="2216110" cy="276999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 PES 2010-2014</a:t>
            </a:r>
            <a:endParaRPr kumimoji="0" lang="en-US" alt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6820386" y="2348880"/>
            <a:ext cx="2216110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cs typeface="Arial" pitchFamily="34" charset="0"/>
              </a:rPr>
              <a:t>Forest Vegetation</a:t>
            </a:r>
            <a:endParaRPr kumimoji="0" lang="en-US" alt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18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155295" y="149629"/>
            <a:ext cx="2896370" cy="964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10337" y="438788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Current funding sources</a:t>
            </a:r>
            <a:endParaRPr lang="en-US" sz="2800" b="1" dirty="0">
              <a:latin typeface="Soberana Sans" pitchFamily="50" charset="0"/>
            </a:endParaRPr>
          </a:p>
        </p:txBody>
      </p:sp>
      <p:sp>
        <p:nvSpPr>
          <p:cNvPr id="2" name="AutoShape 2" descr="data:image/jpeg;base64,/9j/4AAQSkZJRgABAQAAAQABAAD/2wCEAAkGBxQHBhUSExQVExMXGBsXGRgXGB0dHhggIBscGiAdHhgfHCggIRslHxsjIj0iJS4uLjEwISAzODMsNygtLysBCgoKDQwOFA4MFDchHBksKzcwNTc3LDcwLywtNys3NzU3Nzc3NDQ3KysrNyw3KywsKy0sNzc3Ky0vOCwrLywsLP/AABEIAIMBfwMBIgACEQEDEQH/xAAcAAEAAwEBAQEBAAAAAAAAAAAABQYHBAMCAQj/xABKEAABAwIDBAYGBQoEBAcAAAABAAIDBBEFEiEGMUFRBxMiYXGBFBVUkZLTMnKCobEjNkJSYnOys8HSFjST0SQzNTdDRFNjg6Lh/8QAGAEBAAMBAAAAAAAAAAAAAAAAAAECAwT/xAAlEQEAAQEIAgIDAAAAAAAAAAAAAQIREhNSU2GRkgMUMVEEIUH/2gAMAwEAAhEDEQA/ANxREQEREBERAREQEREBERAREQEREBERAREQEREBERAREQEREBERAREQEREBERAREQEREBERAREQEREBERAREQEREBEXBiGN0+Gm000cZ5OcL/DvQd6Kt/47oM9vSG/C/wDHLZd1NtNR1J7NTCSeBeAfcSCglkXzHIJWXaQRzBuPevpARfMkgiYXOIaBvJNgPNQVTtnQ0zrGpjP1bv8AvaCgn0UJSbXUVY6zamO53Zjkv8QCmgbhB+oijp8epaacsfUwMe3QtdKwEeIJuEEii5aLEYcQv1Usctt+R7XW8bE2XUgIijH7Q0kcpaaqnDmkggysBBBsQRm0IOlkEmijG7RUj5A0VVOSSAAJmXJOgAGbepNARF8yPEUZc4gAC5J3ADeSeSD6RedNO2qp2vY4OY4BzXDcQdQQvRAREQEXjV1cdFFmkeyNvN7g0e8qFm22oYXWNQ0/VDnfe1pQWBFBQbY0M+6pjH1iW/xAKUpa+KrH5OSOT6rg78Cg6UXjVVTKOAvke2Ngtdz3BoFzYXJ01JsuH/ElH7XTf6zP7kEoiijtLRgf5um/1mf3KUBuEH6i4KvGqeinySVEMb9+V8jWnXuJuvL/ABHR+1U/+sz+5BKIueirosQiLopGStBykscHAGwNrgnWxBt3hdCAi86mdtLTue9waxoJc4mwAHElfUbxJGHAggi4I4g8UH0iIgIiICIiAiIgIirnSDiJw3ZWUtNnPtGD9Y2Nu/LdBV8e2pn2ixkUVA7K0ktMoNi629wcPoxjmNTw32NkwTYalwuO7mCeXe58ozXPMMNwNfPvKr/Q9QAQT1FtcwiHcAA93vzN9wWjoOY4fEWW6qO3LILe6ypu2mwsNRh75qZgilYC7KwWa8DUjLuDrbiPA8xe0QVHosFtkGcs77fF/vdTW0eOR7P4YZpNeDWje93AD8b8ACv3ZvCBgWDMpw7OGZu1a18zi7dc7r28lmXSdWuxLakU7TpGGsA4Z32cT7i0eSCWwLCZtuZPSq17vR7nq4Wkta62hPc0br/SOuoA1vFLgFNSMsynhaPqNufEkXPmuuhpW0NGyJgs1jQ0eAFl7oIHFdj6PE4iHQsY4/pxgMcO+4Fj9oEKgmqqujvGBEXGWmdq1p+i5t9cv6jxfUDTUX3ha4qp0mYcK7ZZ7rdqIiRp87O8spJ8ggsWHVzMSoWTRnMx4uD/AEPIg6W5rmxvCIcUoHtkY112mxsLtNt4O8EKl9D+IF8E1OTo0tkb9q4cPC4B8ytCqf8ALu+qfwQfz/hVRPhHV1kV2jMWB29pIAcWOHIgg2O/eNRcbXsttDHtFh3WM7LxpIy+rD/Vp4Hj4ggVXoxoI8U2KmhlbmY6ZwI/+OOxB4Eb7qr1tLUbA7RBzTdpvld+jKzi13fuuOBsRwQbWqx0hYeyp2VmcWtzMAe11hcEEE2PeLjzUtgGMx47hrZojodHNO9juLT3/iLHiuXbXXZOp/dO/BBGdGVCyLZSOTI3O8vc51hc2e5o18AFblW+jn8zIPt/zHqyICpXSljPoGBiBp7c5ynuYPpe/RvgTyV1WXU9ENvdqamQk9RGwxxnv1DCOYvmk+EFBLdE2Lek4S+nce1Ebt+o65+51/ItV7WFbJ4i7Z3alhf2QHGGUcgTldfua4B32VuqAqjt1tgMAjEUVnVDhfXdGP1iOJPAeZ5G2uOVtzuX8/VM7totocxJDp5QB+yHODWj7IsPJBaNmNlZdrpPSquV5jJNiT2n665b6NZfTQc7W3q/UuyFFTR2FNE7ve3Ofe65UvS07aSmbGwZWMaGtHIAWAXqgreJbDUVfER1IiPB0XZI8h2T5grP8IwN+A9IsELrOs7M1wFszS12tuG4gjmDv3rZFF1uCtq8dgqi4h0AeALfSzNy6nuufegkZYhNGWuAcDvBFwfJY/0oYdHh+0DTGxrGvjDiGiwzBzgTYaaiy2NZR0wf9Zh/dH+IoLB0aYPC7ZhkzomOke55LnNBOjywAEjQdnd4q7qsdGn5lQeMv86RWdByVuGQ17SJYo5LixzNBPvtdY5sbhTKrbRsMgD2MdJdrhcOyBwFxx1sVtyyPYb/ALiyeM/8RQavT07KaPKxrWN5NAA9wXqi+ZJBFGXONgASSeAGpKCgdLWM9RQspWntSdt/1QdB5uH/ANSpHowxb1hs6Iie3Acn2d7D4W7P2VWMPwp23VVW1TrgWyQX0s4WLR5NAB+uSoro7xb1TtM0OuGS/knA8CT2SRzDtO65QbYiIgIiICIiAiIgKkdLjS7ZqMjcJ2k/BIPxIV3URtZhXrrZ+WEfSIuz6zTmGvIkW8CUFd6IXg7PSjiJz97I1eVkHRljIwnG3QS9hstm9rTLI0kAEcL3LfHKFr6AiL4mlEEJe4hrWguJO4AC5JQfaxPaV3UdIjy7cKiNx8OwfwWtbO4mcZwdk5Zkz5iG3voHEA3txAB81nfS1gxixBtU0diQBjzycNxPi3T7PeEGrIoTY/GxjuBMkv8AlAA2QcnAa+R+kO4qbQFD7YuDdlam/wD6Lx72kD71MKj9K2LikwMU4PbmIuOTGkOJ8yAO/XkggOh9hOMzO4CIA+bhb8CtSqv8q76p/BVPoxwU4XgZkeLSTkOsd4aB2Qe/Uu+0rXWG1G/6rvwQUvoe/NmT9+f5cStWO4PHjmGuhlGh1BG9h4OB5j/cbiqp0O/m3J+/P8uJXtBilHU1GwG0Za4XabZgPoysvo5veNbcjcc1pO0NdHimw08sTszHQvIPkdCOBB0twK99q9nWbR4bkd2ZG3Mb/wBU/wBp4j+oCySDEZ9nWVNHI05ZGuY9hP0XFtg9vlbxFuQQal0c/mZB9v8AmPVikkEUZc4hoGpJNgPEqu9HP5mQfb/mPXdieC+tasGV5MLRpE3sgnm5wNz3DS3vVqYiZ/com3+IHa3ayOTCJYqd+aV4yZgCAAdHEO52vYjjZe/R42HD8BZEHDrSS94ILbuPAXAvYAC45KLoJYMU2sMEELWiMOzvAADQ02007Ty4gX5br2VplwFpHZe4eNj+FlrMeL4hSJrZx0qYP6FjYnA7Ew17ntsD7xY95zK67CbRNxTB4o3OJna0tcLE3DLDMTa2oI1PG4XnimAGSD8o0PY3taE6WG+2hvZQez2K09LigigmIdOWs4lote2pFgSTbxIUYdNlt4vTb8NDrmmSikA3ljgPcVguyjwzaKlJ3ddH97gFvVJTCmjsLknUk7yeZWG7W4Q7ANoHsF2tzdZE4fqk3Fu9p08u9ZLt5RRGy+OMx/CGyttm3SN/VdxHhxHcQpdQlAY3jNVhgke2jEsTBmziYAkAXJyZL6a6C+5Vin6T3VM7WMoy57iGtAm3kmwH/LWhVDc9O4HcQR9ywzYEZtrab6x/gcUG1YVUTVMBM0IgdfRokD7iw1uAANbi3cs26YP+sw/uj/EVqyzfphoS6OCcDQF0bvOzm/g77kFh6NPzKg8Zf5z1Z1SuiitE+zZiv2onuFu53bB8CSR5FXVAWR7C/wDcSTxn/iK1Wuqm0NG+V5s1jS4+AF1mHRPSOq8dmqXbmsIJ/ae4HTwAPvCDVlSulPGfQMC6hp7c92nuYPpe/RvgTyV1WYYaxu2u30krwH00IsAdQ4C7Wjwccz/KyCe2YxqhwTA44PSYszRd5vvcdXHduufdZZzto2H/ABC99PI18cn5S7D9Fx+kPHMM3mFr42Woh/5WD/Tb/sq9t7srANm3yQQxxvitJdjQ27R9IEgbgCXeSCw7J4v67wCOb9O2V/1m6H37/AhTCyfonxj0XE30zj2ZRmb9do197f4QtYQEREBERAREQEREFM2x2EZjkhmhIinO+/0JPrW1B/aF+8HhGYdjWJ7OsEdTSyVMY0D2Xc4Dve0OuPrAHmVoyIKcNv2uGlHWl3Lqh/df7lEYxLiW18fVMpzSwHf1hyl31rgOy9zW+ZWkIg5MKohhuGRwjURsay/Owtfz3r0rqNmIUjopGh7HCxB4/wD7xvwXuiDNJNkq3ZbETNQO61h3scRcjk5pIDgOYIPIc5aDbt8LbVFBVMd+wwuB8M2X+virqiCmy7YVFa3LSUFQ5x3OmbkaPO9j4ZgvDBtiX1OJ+l4g8TSkgiMatFt1+BA/VGnjdXlEBQO0eJSRUksUVPPLIWFrXNaMl3N33LgbC/AcFPIgzro/9J2eppIpqSctc4PaWBpsbBpBGYcAN3etDjf1kYNiLgGx3juPevpEBVTbzZQY/R9ZGAKiMdnhnG/IT+BO49xKtaIK/sFTvpNk4GSNcx4D7tcCCLyOIuDqNCvHanF6qGJ8VLSyveRYS9nI243t1uXC/EAX52sbMiDLdhYKrZqolMlFO8SBou3LmblzcC4A3zc+C0ykm9JpmvLHRki+V9g5vcQCRfwK9kQRWKYu6hmytpaibS+aMMy8dLueDfyWPHZStE2ZtNKzW4tbs63Fjfgt2RBBbNYtPXRBlRTSwyBt3POXI4iw07VwTe9rW36ro2iwCLaCi6uUajVrx9Jh5g/03H3KVRBkv+FsR2VrjLSnrRxLLdocnxE6+V7cCFNU+39TC20+Hyh3EtD23+y5mnvK0BEGcYptXXYxSuip6GaLOC0vLXE2O+xyhrT33K5NjNiKqjxmKolDImsN8pcC46EaBtxx4lakiAuXFMPZilA+GUZmPFj+II5EHW66kQZQNnK/Y7EzNSjr49xyi+ZvJ8d81+9t/K9lORdIEgbZ9BUB/IBx/FgP3K9ogzjEfWO2rRF1PodNcFxkvd1jxBAc7mAABfedyu2AYPHgWGthi3DUk73OO9x7/wClhwUiiCobYYnVy00lPS0sxLrsMpygWO/JZ19Rpc2soTYQVOzUMjJKGdwe4OzMy30FrEFwFuO/iVpSIPiCTrYWusW3AOV28XF7Gx3hQuN4s+ISRNo6ibs2u0MyOu39YvvbWx05qdRBhVLsxX0k7Xsp5Q9hDmmw0INwd61/AMUlxCK01NJTvAF81srj+yQb+8DfxUsiAiIgIiICIiAovaKCpqKC1JIyKXMDmeLjLrcatdru4KURJRMWxYo/qvGvbKf4B8lPVeNe2U/wD5KvCKlzdlgRmnmVH9V417ZT/APkp6rxr2yn+AfJV4RLm5gRmnmVH9V417ZT/APkp6rxr2yn+AfJV4RLm5gRmnmVH9V417ZT/APkp6rxr2yn+AfJV4RLm5gRmnmVH9V417ZT/APkp6rxr2yn+AfJV4XM2rz1vViOSwBJeRZoOlm6kFxN73aCNNSlzcwIzTzKoeq8a9sp/gHyU9V417ZT/APkq8IlzcwIzTzKj+q8a9sp/gHyU9V417ZT/APkq8IlzcwIzTzKj+q8a9sp/gHyU9V417ZT/APkq8IlzcwIzTzLiwWKaHDGNqHtkmF87miwOptYWHC3BdqIrtYiyLBEREiIiDyq2udSvEZDXlpDSdwdbQnQ6XVF9UY97dT/AAN+Qr+iNvF558VtlMTb9xEqB6ox726n+BvyE9UY97dT/A35Cv6I29yrTp6woHqjHvbqf4G/IT1Rj3t1P8DfkK/oh7lWnT1hQPVGPe3U/wADfkJ6ox726n+BvyFf0Q9yrTp6woHqjHvbqf4G/IT1Rj3t1P8AA35Cv6Ie5Vp09YUD1Rj3t1P8DfkJ6ox726n+BvyFf0Q9yrTp6woHqjHvbqf4G/IT1Rj3t1P8DfkK/oh7lWnT1hQPVGPe3U/wN+QnqjHvbqf4G/IV/RD3KtOnrCgeqMe9up/gb8hT2ylHX0rpPTp45wcvV5ABl+lmvaNu/TnuVhRFPJ+TNdM0zRTFv1ERIiIjmEREBERAUJtXVOgo4mNcWddPFC57TYta53aseDiBlB4E3Gqm1zYlQMxKjdFILtdbcSCCDcEEaggi4IQclTgEE9PlETGkWIe1oDmkG982+/nrrfeuWtd6dtS2mf8A8psBmLOEji/IMw4taAeydLuBO4Ls9WvdEGOqJHNBBOjA54Bvlc4N3HcbAEr0xDDG1k7JA50csd8r2WuAbZmkEEFpsNCOAIsQCgiMcp24PU080DREXTxxPawWbI2Q5TmaNC5ujg7eLEbiV87UOdSYkypjveCNz5Gj/wASMuaHA8y1oc4d471LjDOtqmSSvMhj1YCAGtNiMwaN7rEi5Jtc2tcr1FF/x7pS4nMwMLCBlsC48r3ObnbcgruOTemY7SvBvDHO2Pue6SJ7r94aMljzc7ku7aOFsmK0N2g/8QRqOHUTOt4XAPkF7nZ2NmGwwMc6NkL2yNtYklpzC5IOhO9dOIYb6bUwvL3NML87QALE5XM1uN1nHdZBHbQwvjrmT9T6VC1jmviABc0kg9Yxh0ebAttvsdN5B88R6mXYKYwWdD6PK5nd2XEWvqC06W3i3cpiakc6rL2yubdoaW2BboXHMARcO7Vr7tBpovGTBmHA3UrS5rHtexzhbMc98x3WzEuJ3WudyCOxaU0uEUsTCY2zSxQuc3QtaQXGxG4uy5bjUZrjWy9sbweKPCZHxtbBKxjnslYA1zSBmBLhqRcag6EXuu+owtlVhggku5oDbO3OBbYtcCNzgQDccV5T4Saum6qWZ8kZ0cLNaZByeWtGh4huW+7cSEEbiEYx3Z+ldICx8hhdmYbOjLmh3ZdvBB/BclVWOnpxSVQaahktOQ63ZmZ18Y6xo4Gxs5vAnkQrLXUXpTWAOLAxweMoGttwNxu8F54phMeKGMvHaikbKxw3tLXB1r8jaxHLvAIDuAsFW9ocPdVY7C6F/VTthme13Bxa+ABsgH0mEOI7r3Gqsq45KHPijJ85BYx7A2wsQ8sJJ0ve7Bx5oIajrmYviUDnRhk8ReySN1i6N2UHfxad4cNCDfmuracmppvRmvMbpQ4l4vdoaN+gO95aLcQXcl2yYVG/F21NrStaWXH6TTwPOx3eJ5r7gouqxCSUvc4vDW2NrNDbkAWF97idb70EfS42Z9knVQb+UZE9zmcpGAhzfiaQvzBcLiqcGifK1k75I2vfJI0OLy4ZjqdzbnRo0AsAuzDsKFDNM4Pc4TPzuYQMocQAcoAvY21BvrrxXjSYMaCDq4Znsi/RaQ13VjkwuF7DgHZrbt2iCP2qoW0ews0Y1DIjlJ1Itu1OtxzXVj8hjmpadp6uOaUscW9nstjfJlBG7MWgacLrqr8HbW4GaUveGObkLtC8jibkWzHnbmvXEMNbiNIGSE3BDmvbo5rhuc08CPdvBuCQgidpsPjoMDlnhayCWFhkY9jQ03aM2U2tma61i06G/Oy+toaQYrDSgl0T3SaPbo5h6mV4se5wGm421XdPhJrIwyaV0sYIJbZrQ+xuM9hqLi9hYHcQRouiuovS5onZy3q35xYDU5XMsbjdZ53W4IK7JWGtjbT1TWipilhJ07MjTI0CWO/6LtxHA3B4XncaqeopA0EtdI4Rgje29y5w0OrWgkd4A4r6xHCo8Qnie8duF4exw3jmPqniPA8Avt1FnxNsxe7sscwM0yjMWkndfN2Rx3X5lBH7I1JkwswuN5KdxhcTvcG2yO117UZafElfGCwNZtJWkNAOaLh/7QJ951XdDhghxh9QHuvI1rHM0ynLfKd18wzEXvuXk3BzHWTSNnka6bLewYQ3K3KMt2HhzuglVX8apWVG09IHsa4Fs9w4Ag2DLXB5KcgiEEDWi5DQBrqdBbU81x12F+l4jFN1j2OiDw0NDbHOADe7TyG6yCNrYhhGOUvU9hkz3RPiH0COre8PDNzXNLd4tcHW+lubEY2N2rmJp/SLUsbsoaw69ZNc2cRqQANLnQdynocOayr61znSSAFrXPt2AbXDWgAC9tTa5sLnQLykwm+LOqBK9rnRiKwDbWa5zhvaTe7jxQcG1lIyLZF0drtYI2tvqRZzQNedlYGtDG2AsBuAUbX4QK7BvR3SSWIaC/s53WIN9W5bki+63Ky6IaNzKrO6V77NLQ0hoAuQSbBoudBv8t5QdaqlTiRjx+OoznqTIaUt1sASAJN1r9c3Je9spaVZ52GSEgOLCRbMLXHeLgi/io+owVlRgHohc4MyCPMLZrDcQbWzCwN7b0HPj8xkxSlp7lrJXvL7EguDGFwZcagE2JtvDSNxKYlRUlHLCTGIn9Y0RujiN8175bsbuIBFjp7guytwptdSMY9zy5hDmyAgPa4aBwIFr66i1jcgixsviTCjUSxmSZ7xE8PAAa3MQCAXWGu/cLIOLEoWu2ypCQL9VUHdxBht5i595XvVwtdtbTkgX6ioN7cn04B8sx955rsxHDRXSRvzOZJGS5j22uLixBBBBaRoQe4ixAI/aah6uqMr3mSTLlBIADRcEhoA0uQCb3JsOQQQu1lU8n8k4h1OG1GUX/KEHSO4HFgfcc3RlWGlqG1dK2Rhux7Q5p5gi4PuXhQ0PoYk7Zc6R5eXOAvcgDgBoAAB3AL4wXDBhFCIWvc9gJLc1uyCScosB2RfTkNEHeiIgIiICIiAiIgIiICIiAiIgIiICIiAiIgIiICIiAiIgIiICIiAiIgIiICIiAiIgIiICIiAiIgIiICIiAiIgIiICIiAiIgIiICIiAiIgIiICIiA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3" name="2 CuadroTexto"/>
          <p:cNvSpPr txBox="1"/>
          <p:nvPr/>
        </p:nvSpPr>
        <p:spPr>
          <a:xfrm>
            <a:off x="827331" y="5254128"/>
            <a:ext cx="3648075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oberana Sans" pitchFamily="50" charset="0"/>
              </a:rPr>
              <a:t>MATCHING</a:t>
            </a:r>
          </a:p>
          <a:p>
            <a:r>
              <a:rPr lang="en-US" sz="26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Soberana Sans" pitchFamily="50" charset="0"/>
              </a:rPr>
              <a:t>FUNDS</a:t>
            </a:r>
          </a:p>
        </p:txBody>
      </p:sp>
      <p:sp>
        <p:nvSpPr>
          <p:cNvPr id="4" name="3 Flecha derecha"/>
          <p:cNvSpPr/>
          <p:nvPr/>
        </p:nvSpPr>
        <p:spPr>
          <a:xfrm>
            <a:off x="4391825" y="1666518"/>
            <a:ext cx="769689" cy="716917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5" name="4 Rectángulo"/>
          <p:cNvSpPr/>
          <p:nvPr/>
        </p:nvSpPr>
        <p:spPr>
          <a:xfrm>
            <a:off x="6241862" y="1598869"/>
            <a:ext cx="19672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400" dirty="0" smtClean="0">
                <a:solidFill>
                  <a:srgbClr val="006600"/>
                </a:solidFill>
                <a:latin typeface="Soberana Sans Ultra" pitchFamily="50" charset="0"/>
              </a:rPr>
              <a:t>60%</a:t>
            </a:r>
            <a:endParaRPr lang="es-MX" sz="5400" dirty="0"/>
          </a:p>
        </p:txBody>
      </p:sp>
      <p:sp>
        <p:nvSpPr>
          <p:cNvPr id="15" name="14 Rectángulo"/>
          <p:cNvSpPr/>
          <p:nvPr/>
        </p:nvSpPr>
        <p:spPr>
          <a:xfrm>
            <a:off x="6272982" y="3258154"/>
            <a:ext cx="19672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400" dirty="0" smtClean="0">
                <a:solidFill>
                  <a:srgbClr val="006600"/>
                </a:solidFill>
                <a:latin typeface="Soberana Sans Ultra" pitchFamily="50" charset="0"/>
              </a:rPr>
              <a:t>30%</a:t>
            </a:r>
            <a:endParaRPr lang="es-MX" sz="5400" dirty="0"/>
          </a:p>
        </p:txBody>
      </p:sp>
      <p:sp>
        <p:nvSpPr>
          <p:cNvPr id="16" name="15 Rectángulo"/>
          <p:cNvSpPr/>
          <p:nvPr/>
        </p:nvSpPr>
        <p:spPr>
          <a:xfrm>
            <a:off x="6259132" y="5165989"/>
            <a:ext cx="1967205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MX" sz="5400" dirty="0" smtClean="0">
                <a:solidFill>
                  <a:srgbClr val="006600"/>
                </a:solidFill>
                <a:latin typeface="Soberana Sans Ultra" pitchFamily="50" charset="0"/>
              </a:rPr>
              <a:t>10%</a:t>
            </a:r>
            <a:endParaRPr lang="es-MX" sz="5400" dirty="0"/>
          </a:p>
        </p:txBody>
      </p:sp>
      <p:pic>
        <p:nvPicPr>
          <p:cNvPr id="17" name="Picture 2" descr="C:\Users\mmendozab\AppData\Local\Microsoft\Windows\Temporary Internet Files\Content.Outlook\CFBCPCSR\CONFOR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20948" y="1639066"/>
            <a:ext cx="2390538" cy="87291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9" name="8 Conector recto"/>
          <p:cNvCxnSpPr/>
          <p:nvPr/>
        </p:nvCxnSpPr>
        <p:spPr>
          <a:xfrm flipV="1">
            <a:off x="0" y="2848174"/>
            <a:ext cx="9144000" cy="3805"/>
          </a:xfrm>
          <a:prstGeom prst="line">
            <a:avLst/>
          </a:prstGeom>
          <a:ln w="9525">
            <a:solidFill>
              <a:schemeClr val="tx1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17 Conector recto"/>
          <p:cNvCxnSpPr/>
          <p:nvPr/>
        </p:nvCxnSpPr>
        <p:spPr>
          <a:xfrm flipV="1">
            <a:off x="-22040" y="4799394"/>
            <a:ext cx="9144000" cy="3805"/>
          </a:xfrm>
          <a:prstGeom prst="line">
            <a:avLst/>
          </a:prstGeom>
          <a:ln w="9525">
            <a:solidFill>
              <a:schemeClr val="tx1"/>
            </a:solidFill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9" name="Picture 3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924" y="3127148"/>
            <a:ext cx="2575833" cy="984885"/>
          </a:xfrm>
          <a:prstGeom prst="rect">
            <a:avLst/>
          </a:prstGeom>
          <a:noFill/>
          <a:ln w="9525">
            <a:solidFill>
              <a:schemeClr val="bg1"/>
            </a:solidFill>
            <a:miter lim="800000"/>
            <a:headEnd/>
            <a:tailEnd/>
          </a:ln>
          <a:extLst/>
        </p:spPr>
      </p:pic>
      <p:sp>
        <p:nvSpPr>
          <p:cNvPr id="14" name="13 CuadroTexto"/>
          <p:cNvSpPr txBox="1"/>
          <p:nvPr/>
        </p:nvSpPr>
        <p:spPr>
          <a:xfrm>
            <a:off x="920948" y="3968114"/>
            <a:ext cx="54864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Soberana Sans" pitchFamily="50" charset="0"/>
              </a:rPr>
              <a:t>Water use Rights</a:t>
            </a:r>
            <a:endParaRPr lang="en-US" sz="2000" dirty="0">
              <a:latin typeface="Soberana Sans" pitchFamily="50" charset="0"/>
            </a:endParaRPr>
          </a:p>
        </p:txBody>
      </p:sp>
      <p:sp>
        <p:nvSpPr>
          <p:cNvPr id="20" name="19 Flecha derecha"/>
          <p:cNvSpPr/>
          <p:nvPr/>
        </p:nvSpPr>
        <p:spPr>
          <a:xfrm>
            <a:off x="4391825" y="3302928"/>
            <a:ext cx="769689" cy="716917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1" name="20 Flecha derecha"/>
          <p:cNvSpPr/>
          <p:nvPr/>
        </p:nvSpPr>
        <p:spPr>
          <a:xfrm>
            <a:off x="4355976" y="5254128"/>
            <a:ext cx="769689" cy="716917"/>
          </a:xfrm>
          <a:prstGeom prst="rightArrow">
            <a:avLst/>
          </a:prstGeom>
          <a:solidFill>
            <a:schemeClr val="bg1"/>
          </a:solidFill>
          <a:ln>
            <a:solidFill>
              <a:schemeClr val="bg1">
                <a:lumMod val="5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9738634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7 Rectángulo"/>
          <p:cNvSpPr/>
          <p:nvPr/>
        </p:nvSpPr>
        <p:spPr>
          <a:xfrm>
            <a:off x="3155295" y="149629"/>
            <a:ext cx="2896370" cy="964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310337" y="188640"/>
            <a:ext cx="8501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Local mechanisms of</a:t>
            </a:r>
          </a:p>
          <a:p>
            <a:r>
              <a:rPr lang="en-US" sz="2800" b="1" dirty="0" smtClean="0">
                <a:latin typeface="Soberana Sans" pitchFamily="50" charset="0"/>
              </a:rPr>
              <a:t>matching funds for PES </a:t>
            </a:r>
            <a:endParaRPr lang="en-US" sz="2800" b="1" dirty="0">
              <a:latin typeface="Soberana Sans" pitchFamily="50" charset="0"/>
            </a:endParaRPr>
          </a:p>
        </p:txBody>
      </p:sp>
      <p:sp>
        <p:nvSpPr>
          <p:cNvPr id="2" name="AutoShape 2" descr="data:image/jpeg;base64,/9j/4AAQSkZJRgABAQAAAQABAAD/2wCEAAkGBxQHBhUSExQVExMXGBsXGRgXGB0dHhggIBscGiAdHhgfHCggIRslHxsjIj0iJS4uLjEwISAzODMsNygtLysBCgoKDQwOFA4MFDchHBksKzcwNTc3LDcwLywtNys3NzU3Nzc3NDQ3KysrNyw3KywsKy0sNzc3Ky0vOCwrLywsLP/AABEIAIMBfwMBIgACEQEDEQH/xAAcAAEAAwEBAQEBAAAAAAAAAAAABQYHBAMCAQj/xABKEAABAwIDBAYGBQoEBAcAAAABAAIDBBEFEiEGMUFRBxMiYXGBFBVUkZLTMnKCobEjNkJSYnOys8HSFjST0SQzNTdDRFNjg6Lh/8QAGAEBAAMBAAAAAAAAAAAAAAAAAAECAwT/xAAlEQEAAQEIAgIDAAAAAAAAAAAAAQIREhNSU2GRkgMUMVEEIUH/2gAMAwEAAhEDEQA/ANxREQEREBERAREQEREBERAREQEREBERAREQEREBERAREQEREBERAREQEREBERAREQEREBERAREQEREBERAREQEREBEXBiGN0+Gm000cZ5OcL/DvQd6Kt/47oM9vSG/C/wDHLZd1NtNR1J7NTCSeBeAfcSCglkXzHIJWXaQRzBuPevpARfMkgiYXOIaBvJNgPNQVTtnQ0zrGpjP1bv8AvaCgn0UJSbXUVY6zamO53Zjkv8QCmgbhB+oijp8epaacsfUwMe3QtdKwEeIJuEEii5aLEYcQv1Usctt+R7XW8bE2XUgIijH7Q0kcpaaqnDmkggysBBBsQRm0IOlkEmijG7RUj5A0VVOSSAAJmXJOgAGbepNARF8yPEUZc4gAC5J3ADeSeSD6RedNO2qp2vY4OY4BzXDcQdQQvRAREQEXjV1cdFFmkeyNvN7g0e8qFm22oYXWNQ0/VDnfe1pQWBFBQbY0M+6pjH1iW/xAKUpa+KrH5OSOT6rg78Cg6UXjVVTKOAvke2Ngtdz3BoFzYXJ01JsuH/ElH7XTf6zP7kEoiijtLRgf5um/1mf3KUBuEH6i4KvGqeinySVEMb9+V8jWnXuJuvL/ABHR+1U/+sz+5BKIueirosQiLopGStBykscHAGwNrgnWxBt3hdCAi86mdtLTue9waxoJc4mwAHElfUbxJGHAggi4I4g8UH0iIgIiICIiAiIgIirnSDiJw3ZWUtNnPtGD9Y2Nu/LdBV8e2pn2ixkUVA7K0ktMoNi629wcPoxjmNTw32NkwTYalwuO7mCeXe58ozXPMMNwNfPvKr/Q9QAQT1FtcwiHcAA93vzN9wWjoOY4fEWW6qO3LILe6ypu2mwsNRh75qZgilYC7KwWa8DUjLuDrbiPA8xe0QVHosFtkGcs77fF/vdTW0eOR7P4YZpNeDWje93AD8b8ACv3ZvCBgWDMpw7OGZu1a18zi7dc7r28lmXSdWuxLakU7TpGGsA4Z32cT7i0eSCWwLCZtuZPSq17vR7nq4Wkta62hPc0br/SOuoA1vFLgFNSMsynhaPqNufEkXPmuuhpW0NGyJgs1jQ0eAFl7oIHFdj6PE4iHQsY4/pxgMcO+4Fj9oEKgmqqujvGBEXGWmdq1p+i5t9cv6jxfUDTUX3ha4qp0mYcK7ZZ7rdqIiRp87O8spJ8ggsWHVzMSoWTRnMx4uD/AEPIg6W5rmxvCIcUoHtkY112mxsLtNt4O8EKl9D+IF8E1OTo0tkb9q4cPC4B8ytCqf8ALu+qfwQfz/hVRPhHV1kV2jMWB29pIAcWOHIgg2O/eNRcbXsttDHtFh3WM7LxpIy+rD/Vp4Hj4ggVXoxoI8U2KmhlbmY6ZwI/+OOxB4Eb7qr1tLUbA7RBzTdpvld+jKzi13fuuOBsRwQbWqx0hYeyp2VmcWtzMAe11hcEEE2PeLjzUtgGMx47hrZojodHNO9juLT3/iLHiuXbXXZOp/dO/BBGdGVCyLZSOTI3O8vc51hc2e5o18AFblW+jn8zIPt/zHqyICpXSljPoGBiBp7c5ynuYPpe/RvgTyV1WXU9ENvdqamQk9RGwxxnv1DCOYvmk+EFBLdE2Lek4S+nce1Ebt+o65+51/ItV7WFbJ4i7Z3alhf2QHGGUcgTldfua4B32VuqAqjt1tgMAjEUVnVDhfXdGP1iOJPAeZ5G2uOVtzuX8/VM7totocxJDp5QB+yHODWj7IsPJBaNmNlZdrpPSquV5jJNiT2n665b6NZfTQc7W3q/UuyFFTR2FNE7ve3Ofe65UvS07aSmbGwZWMaGtHIAWAXqgreJbDUVfER1IiPB0XZI8h2T5grP8IwN+A9IsELrOs7M1wFszS12tuG4gjmDv3rZFF1uCtq8dgqi4h0AeALfSzNy6nuufegkZYhNGWuAcDvBFwfJY/0oYdHh+0DTGxrGvjDiGiwzBzgTYaaiy2NZR0wf9Zh/dH+IoLB0aYPC7ZhkzomOke55LnNBOjywAEjQdnd4q7qsdGn5lQeMv86RWdByVuGQ17SJYo5LixzNBPvtdY5sbhTKrbRsMgD2MdJdrhcOyBwFxx1sVtyyPYb/ALiyeM/8RQavT07KaPKxrWN5NAA9wXqi+ZJBFGXONgASSeAGpKCgdLWM9RQspWntSdt/1QdB5uH/ANSpHowxb1hs6Iie3Acn2d7D4W7P2VWMPwp23VVW1TrgWyQX0s4WLR5NAB+uSoro7xb1TtM0OuGS/knA8CT2SRzDtO65QbYiIgIiICIiAiIgKkdLjS7ZqMjcJ2k/BIPxIV3URtZhXrrZ+WEfSIuz6zTmGvIkW8CUFd6IXg7PSjiJz97I1eVkHRljIwnG3QS9hstm9rTLI0kAEcL3LfHKFr6AiL4mlEEJe4hrWguJO4AC5JQfaxPaV3UdIjy7cKiNx8OwfwWtbO4mcZwdk5Zkz5iG3voHEA3txAB81nfS1gxixBtU0diQBjzycNxPi3T7PeEGrIoTY/GxjuBMkv8AlAA2QcnAa+R+kO4qbQFD7YuDdlam/wD6Lx72kD71MKj9K2LikwMU4PbmIuOTGkOJ8yAO/XkggOh9hOMzO4CIA+bhb8CtSqv8q76p/BVPoxwU4XgZkeLSTkOsd4aB2Qe/Uu+0rXWG1G/6rvwQUvoe/NmT9+f5cStWO4PHjmGuhlGh1BG9h4OB5j/cbiqp0O/m3J+/P8uJXtBilHU1GwG0Za4XabZgPoysvo5veNbcjcc1pO0NdHimw08sTszHQvIPkdCOBB0twK99q9nWbR4bkd2ZG3Mb/wBU/wBp4j+oCySDEZ9nWVNHI05ZGuY9hP0XFtg9vlbxFuQQal0c/mZB9v8AmPVikkEUZc4hoGpJNgPEqu9HP5mQfb/mPXdieC+tasGV5MLRpE3sgnm5wNz3DS3vVqYiZ/com3+IHa3ayOTCJYqd+aV4yZgCAAdHEO52vYjjZe/R42HD8BZEHDrSS94ILbuPAXAvYAC45KLoJYMU2sMEELWiMOzvAADQ02007Ty4gX5br2VplwFpHZe4eNj+FlrMeL4hSJrZx0qYP6FjYnA7Ew17ntsD7xY95zK67CbRNxTB4o3OJna0tcLE3DLDMTa2oI1PG4XnimAGSD8o0PY3taE6WG+2hvZQez2K09LigigmIdOWs4lote2pFgSTbxIUYdNlt4vTb8NDrmmSikA3ljgPcVguyjwzaKlJ3ddH97gFvVJTCmjsLknUk7yeZWG7W4Q7ANoHsF2tzdZE4fqk3Fu9p08u9ZLt5RRGy+OMx/CGyttm3SN/VdxHhxHcQpdQlAY3jNVhgke2jEsTBmziYAkAXJyZL6a6C+5Vin6T3VM7WMoy57iGtAm3kmwH/LWhVDc9O4HcQR9ywzYEZtrab6x/gcUG1YVUTVMBM0IgdfRokD7iw1uAANbi3cs26YP+sw/uj/EVqyzfphoS6OCcDQF0bvOzm/g77kFh6NPzKg8Zf5z1Z1SuiitE+zZiv2onuFu53bB8CSR5FXVAWR7C/wDcSTxn/iK1Wuqm0NG+V5s1jS4+AF1mHRPSOq8dmqXbmsIJ/ae4HTwAPvCDVlSulPGfQMC6hp7c92nuYPpe/RvgTyV1WYYaxu2u30krwH00IsAdQ4C7Wjwccz/KyCe2YxqhwTA44PSYszRd5vvcdXHduufdZZzto2H/ABC99PI18cn5S7D9Fx+kPHMM3mFr42Woh/5WD/Tb/sq9t7srANm3yQQxxvitJdjQ27R9IEgbgCXeSCw7J4v67wCOb9O2V/1m6H37/AhTCyfonxj0XE30zj2ZRmb9do197f4QtYQEREBERAREQEREFM2x2EZjkhmhIinO+/0JPrW1B/aF+8HhGYdjWJ7OsEdTSyVMY0D2Xc4Dve0OuPrAHmVoyIKcNv2uGlHWl3Lqh/df7lEYxLiW18fVMpzSwHf1hyl31rgOy9zW+ZWkIg5MKohhuGRwjURsay/Owtfz3r0rqNmIUjopGh7HCxB4/wD7xvwXuiDNJNkq3ZbETNQO61h3scRcjk5pIDgOYIPIc5aDbt8LbVFBVMd+wwuB8M2X+virqiCmy7YVFa3LSUFQ5x3OmbkaPO9j4ZgvDBtiX1OJ+l4g8TSkgiMatFt1+BA/VGnjdXlEBQO0eJSRUksUVPPLIWFrXNaMl3N33LgbC/AcFPIgzro/9J2eppIpqSctc4PaWBpsbBpBGYcAN3etDjf1kYNiLgGx3juPevpEBVTbzZQY/R9ZGAKiMdnhnG/IT+BO49xKtaIK/sFTvpNk4GSNcx4D7tcCCLyOIuDqNCvHanF6qGJ8VLSyveRYS9nI243t1uXC/EAX52sbMiDLdhYKrZqolMlFO8SBou3LmblzcC4A3zc+C0ykm9JpmvLHRki+V9g5vcQCRfwK9kQRWKYu6hmytpaibS+aMMy8dLueDfyWPHZStE2ZtNKzW4tbs63Fjfgt2RBBbNYtPXRBlRTSwyBt3POXI4iw07VwTe9rW36ro2iwCLaCi6uUajVrx9Jh5g/03H3KVRBkv+FsR2VrjLSnrRxLLdocnxE6+V7cCFNU+39TC20+Hyh3EtD23+y5mnvK0BEGcYptXXYxSuip6GaLOC0vLXE2O+xyhrT33K5NjNiKqjxmKolDImsN8pcC46EaBtxx4lakiAuXFMPZilA+GUZmPFj+II5EHW66kQZQNnK/Y7EzNSjr49xyi+ZvJ8d81+9t/K9lORdIEgbZ9BUB/IBx/FgP3K9ogzjEfWO2rRF1PodNcFxkvd1jxBAc7mAABfedyu2AYPHgWGthi3DUk73OO9x7/wClhwUiiCobYYnVy00lPS0sxLrsMpygWO/JZ19Rpc2soTYQVOzUMjJKGdwe4OzMy30FrEFwFuO/iVpSIPiCTrYWusW3AOV28XF7Gx3hQuN4s+ISRNo6ibs2u0MyOu39YvvbWx05qdRBhVLsxX0k7Xsp5Q9hDmmw0INwd61/AMUlxCK01NJTvAF81srj+yQb+8DfxUsiAiIgIiICIiAovaKCpqKC1JIyKXMDmeLjLrcatdru4KURJRMWxYo/qvGvbKf4B8lPVeNe2U/wD5KvCKlzdlgRmnmVH9V417ZT/APkp6rxr2yn+AfJV4RLm5gRmnmVH9V417ZT/APkp6rxr2yn+AfJV4RLm5gRmnmVH9V417ZT/APkp6rxr2yn+AfJV4RLm5gRmnmVH9V417ZT/APkp6rxr2yn+AfJV4XM2rz1vViOSwBJeRZoOlm6kFxN73aCNNSlzcwIzTzKoeq8a9sp/gHyU9V417ZT/APkq8IlzcwIzTzKj+q8a9sp/gHyU9V417ZT/APkq8IlzcwIzTzKj+q8a9sp/gHyU9V417ZT/APkq8IlzcwIzTzLiwWKaHDGNqHtkmF87miwOptYWHC3BdqIrtYiyLBEREiIiDyq2udSvEZDXlpDSdwdbQnQ6XVF9UY97dT/AAN+Qr+iNvF558VtlMTb9xEqB6ox726n+BvyE9UY97dT/A35Cv6I29yrTp6woHqjHvbqf4G/IT1Rj3t1P8DfkK/oh7lWnT1hQPVGPe3U/wADfkJ6ox726n+BvyFf0Q9yrTp6woHqjHvbqf4G/IT1Rj3t1P8AA35Cv6Ie5Vp09YUD1Rj3t1P8DfkJ6ox726n+BvyFf0Q9yrTp6woHqjHvbqf4G/IT1Rj3t1P8DfkK/oh7lWnT1hQPVGPe3U/wN+QnqjHvbqf4G/IV/RD3KtOnrCgeqMe9up/gb8hT2ylHX0rpPTp45wcvV5ABl+lmvaNu/TnuVhRFPJ+TNdM0zRTFv1ERIiIjmEREBERAUJtXVOgo4mNcWddPFC57TYta53aseDiBlB4E3Gqm1zYlQMxKjdFILtdbcSCCDcEEaggi4IQclTgEE9PlETGkWIe1oDmkG982+/nrrfeuWtd6dtS2mf8A8psBmLOEji/IMw4taAeydLuBO4Ls9WvdEGOqJHNBBOjA54Bvlc4N3HcbAEr0xDDG1k7JA50csd8r2WuAbZmkEEFpsNCOAIsQCgiMcp24PU080DREXTxxPawWbI2Q5TmaNC5ujg7eLEbiV87UOdSYkypjveCNz5Gj/wASMuaHA8y1oc4d471LjDOtqmSSvMhj1YCAGtNiMwaN7rEi5Jtc2tcr1FF/x7pS4nMwMLCBlsC48r3ObnbcgruOTemY7SvBvDHO2Pue6SJ7r94aMljzc7ku7aOFsmK0N2g/8QRqOHUTOt4XAPkF7nZ2NmGwwMc6NkL2yNtYklpzC5IOhO9dOIYb6bUwvL3NML87QALE5XM1uN1nHdZBHbQwvjrmT9T6VC1jmviABc0kg9Yxh0ebAttvsdN5B88R6mXYKYwWdD6PK5nd2XEWvqC06W3i3cpiakc6rL2yubdoaW2BboXHMARcO7Vr7tBpovGTBmHA3UrS5rHtexzhbMc98x3WzEuJ3WudyCOxaU0uEUsTCY2zSxQuc3QtaQXGxG4uy5bjUZrjWy9sbweKPCZHxtbBKxjnslYA1zSBmBLhqRcag6EXuu+owtlVhggku5oDbO3OBbYtcCNzgQDccV5T4Saum6qWZ8kZ0cLNaZByeWtGh4huW+7cSEEbiEYx3Z+ldICx8hhdmYbOjLmh3ZdvBB/BclVWOnpxSVQaahktOQ63ZmZ18Y6xo4Gxs5vAnkQrLXUXpTWAOLAxweMoGttwNxu8F54phMeKGMvHaikbKxw3tLXB1r8jaxHLvAIDuAsFW9ocPdVY7C6F/VTthme13Bxa+ABsgH0mEOI7r3Gqsq45KHPijJ85BYx7A2wsQ8sJJ0ve7Bx5oIajrmYviUDnRhk8ReySN1i6N2UHfxad4cNCDfmuracmppvRmvMbpQ4l4vdoaN+gO95aLcQXcl2yYVG/F21NrStaWXH6TTwPOx3eJ5r7gouqxCSUvc4vDW2NrNDbkAWF97idb70EfS42Z9knVQb+UZE9zmcpGAhzfiaQvzBcLiqcGifK1k75I2vfJI0OLy4ZjqdzbnRo0AsAuzDsKFDNM4Pc4TPzuYQMocQAcoAvY21BvrrxXjSYMaCDq4Znsi/RaQ13VjkwuF7DgHZrbt2iCP2qoW0ews0Y1DIjlJ1Itu1OtxzXVj8hjmpadp6uOaUscW9nstjfJlBG7MWgacLrqr8HbW4GaUveGObkLtC8jibkWzHnbmvXEMNbiNIGSE3BDmvbo5rhuc08CPdvBuCQgidpsPjoMDlnhayCWFhkY9jQ03aM2U2tma61i06G/Oy+toaQYrDSgl0T3SaPbo5h6mV4se5wGm421XdPhJrIwyaV0sYIJbZrQ+xuM9hqLi9hYHcQRouiuovS5onZy3q35xYDU5XMsbjdZ53W4IK7JWGtjbT1TWipilhJ07MjTI0CWO/6LtxHA3B4XncaqeopA0EtdI4Rgje29y5w0OrWgkd4A4r6xHCo8Qnie8duF4exw3jmPqniPA8Avt1FnxNsxe7sscwM0yjMWkndfN2Rx3X5lBH7I1JkwswuN5KdxhcTvcG2yO117UZafElfGCwNZtJWkNAOaLh/7QJ951XdDhghxh9QHuvI1rHM0ynLfKd18wzEXvuXk3BzHWTSNnka6bLewYQ3K3KMt2HhzuglVX8apWVG09IHsa4Fs9w4Ag2DLXB5KcgiEEDWi5DQBrqdBbU81x12F+l4jFN1j2OiDw0NDbHOADe7TyG6yCNrYhhGOUvU9hkz3RPiH0COre8PDNzXNLd4tcHW+lubEY2N2rmJp/SLUsbsoaw69ZNc2cRqQANLnQdynocOayr61znSSAFrXPt2AbXDWgAC9tTa5sLnQLykwm+LOqBK9rnRiKwDbWa5zhvaTe7jxQcG1lIyLZF0drtYI2tvqRZzQNedlYGtDG2AsBuAUbX4QK7BvR3SSWIaC/s53WIN9W5bki+63Ky6IaNzKrO6V77NLQ0hoAuQSbBoudBv8t5QdaqlTiRjx+OoznqTIaUt1sASAJN1r9c3Je9spaVZ52GSEgOLCRbMLXHeLgi/io+owVlRgHohc4MyCPMLZrDcQbWzCwN7b0HPj8xkxSlp7lrJXvL7EguDGFwZcagE2JtvDSNxKYlRUlHLCTGIn9Y0RujiN8175bsbuIBFjp7guytwptdSMY9zy5hDmyAgPa4aBwIFr66i1jcgixsviTCjUSxmSZ7xE8PAAa3MQCAXWGu/cLIOLEoWu2ypCQL9VUHdxBht5i595XvVwtdtbTkgX6ioN7cn04B8sx955rsxHDRXSRvzOZJGS5j22uLixBBBBaRoQe4ixAI/aah6uqMr3mSTLlBIADRcEhoA0uQCb3JsOQQQu1lU8n8k4h1OG1GUX/KEHSO4HFgfcc3RlWGlqG1dK2Rhux7Q5p5gi4PuXhQ0PoYk7Zc6R5eXOAvcgDgBoAAB3AL4wXDBhFCIWvc9gJLc1uyCScosB2RfTkNEHeiIgIiICIiAiIgIiICIiAiIgIiICIiAiIgIiICIiAiIgIiICIiAiIgIiICIiAiIgIiICIiAiIgIiICIiAiIgIiICIiAiIgIiICIiAiIgIiICIiAiIgIiICIiAiIgIiICIiAiIgIiICIiAiIgIiICIiAiIgIiICIiAiIgIiI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MX"/>
          </a:p>
        </p:txBody>
      </p:sp>
      <p:sp>
        <p:nvSpPr>
          <p:cNvPr id="18" name="17 CuadroTexto"/>
          <p:cNvSpPr txBox="1"/>
          <p:nvPr/>
        </p:nvSpPr>
        <p:spPr>
          <a:xfrm>
            <a:off x="459871" y="1484784"/>
            <a:ext cx="5260362" cy="8925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rgbClr val="C00000"/>
                </a:solidFill>
                <a:latin typeface="Soberana Sans Ultra" pitchFamily="50" charset="0"/>
              </a:rPr>
              <a:t>300 thousand hectares</a:t>
            </a:r>
          </a:p>
          <a:p>
            <a:r>
              <a:rPr lang="en-US" sz="2400" dirty="0" smtClean="0">
                <a:latin typeface="Soberana Sans" pitchFamily="50" charset="0"/>
              </a:rPr>
              <a:t>current area under matching funds</a:t>
            </a:r>
            <a:endParaRPr lang="en-US" sz="2400" dirty="0">
              <a:latin typeface="Soberana Sans" pitchFamily="50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1766662" y="2492896"/>
            <a:ext cx="556371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Soberana Sans" pitchFamily="50" charset="0"/>
              </a:rPr>
              <a:t>Investment </a:t>
            </a:r>
          </a:p>
          <a:p>
            <a:pPr algn="ctr"/>
            <a:r>
              <a:rPr lang="en-US" sz="2800" b="1" dirty="0" smtClean="0">
                <a:solidFill>
                  <a:srgbClr val="C00000"/>
                </a:solidFill>
                <a:latin typeface="Soberana Sans" pitchFamily="50" charset="0"/>
              </a:rPr>
              <a:t>67 million dollars</a:t>
            </a:r>
          </a:p>
          <a:p>
            <a:pPr algn="ctr"/>
            <a:r>
              <a:rPr lang="en-US" sz="2400" dirty="0" smtClean="0">
                <a:latin typeface="Soberana Sans" pitchFamily="50" charset="0"/>
              </a:rPr>
              <a:t>(total payment )</a:t>
            </a:r>
            <a:endParaRPr lang="en-US" sz="2400" dirty="0">
              <a:latin typeface="Soberana Sans" pitchFamily="50" charset="0"/>
            </a:endParaRPr>
          </a:p>
        </p:txBody>
      </p:sp>
      <p:pic>
        <p:nvPicPr>
          <p:cNvPr id="19" name="Picture 2" descr="C:\Users\mmendozab\AppData\Local\Microsoft\Windows\Temporary Internet Files\Content.Outlook\CFBCPCSR\CONFOR.jpg"/>
          <p:cNvPicPr/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9055" y="4980554"/>
            <a:ext cx="2390538" cy="872916"/>
          </a:xfrm>
          <a:prstGeom prst="rect">
            <a:avLst/>
          </a:prstGeom>
          <a:noFill/>
          <a:ln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19 CuadroTexto"/>
          <p:cNvSpPr txBox="1"/>
          <p:nvPr/>
        </p:nvSpPr>
        <p:spPr>
          <a:xfrm>
            <a:off x="1615388" y="4321571"/>
            <a:ext cx="14978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2800" dirty="0" smtClean="0">
                <a:latin typeface="Soberana Sans Ultra" pitchFamily="50" charset="0"/>
              </a:rPr>
              <a:t>50%</a:t>
            </a:r>
            <a:endParaRPr lang="es-MX" sz="2800" dirty="0">
              <a:latin typeface="Soberana Sans" pitchFamily="50" charset="0"/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283968" y="4321571"/>
            <a:ext cx="4869565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atin typeface="Soberana Sans Ultra" pitchFamily="50" charset="0"/>
              </a:rPr>
              <a:t>50%</a:t>
            </a:r>
          </a:p>
          <a:p>
            <a:pPr algn="ctr"/>
            <a:r>
              <a:rPr lang="en-US" sz="2400" dirty="0" smtClean="0">
                <a:latin typeface="Soberana Sans Light" pitchFamily="50" charset="0"/>
              </a:rPr>
              <a:t>Local governments</a:t>
            </a:r>
          </a:p>
          <a:p>
            <a:pPr algn="ctr"/>
            <a:r>
              <a:rPr lang="en-US" sz="2400" dirty="0" smtClean="0">
                <a:latin typeface="Soberana Sans Light" pitchFamily="50" charset="0"/>
              </a:rPr>
              <a:t>Non-Governmental Organizations</a:t>
            </a:r>
          </a:p>
          <a:p>
            <a:pPr algn="ctr"/>
            <a:r>
              <a:rPr lang="en-US" sz="2400" dirty="0" smtClean="0">
                <a:latin typeface="Soberana Sans Light" pitchFamily="50" charset="0"/>
              </a:rPr>
              <a:t>Private institutions</a:t>
            </a:r>
            <a:endParaRPr lang="en-US" sz="2400" dirty="0">
              <a:latin typeface="Soberana Sans Light" pitchFamily="50" charset="0"/>
            </a:endParaRPr>
          </a:p>
        </p:txBody>
      </p:sp>
      <p:sp>
        <p:nvSpPr>
          <p:cNvPr id="9" name="8 Rectángulo"/>
          <p:cNvSpPr/>
          <p:nvPr/>
        </p:nvSpPr>
        <p:spPr>
          <a:xfrm>
            <a:off x="4528231" y="3816039"/>
            <a:ext cx="106882" cy="115652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0" name="9 Rectángulo"/>
          <p:cNvSpPr/>
          <p:nvPr/>
        </p:nvSpPr>
        <p:spPr>
          <a:xfrm>
            <a:off x="2300045" y="3931691"/>
            <a:ext cx="4505489" cy="45719"/>
          </a:xfrm>
          <a:prstGeom prst="rect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2" name="11 Flecha derecha"/>
          <p:cNvSpPr/>
          <p:nvPr/>
        </p:nvSpPr>
        <p:spPr>
          <a:xfrm rot="5400000">
            <a:off x="2234103" y="3960209"/>
            <a:ext cx="229961" cy="203406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2" name="21 Flecha derecha"/>
          <p:cNvSpPr/>
          <p:nvPr/>
        </p:nvSpPr>
        <p:spPr>
          <a:xfrm rot="5400000">
            <a:off x="6636747" y="3960209"/>
            <a:ext cx="229961" cy="203406"/>
          </a:xfrm>
          <a:prstGeom prst="rightArrow">
            <a:avLst/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02268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CuadroTexto"/>
          <p:cNvSpPr txBox="1"/>
          <p:nvPr/>
        </p:nvSpPr>
        <p:spPr>
          <a:xfrm>
            <a:off x="4544728" y="1394819"/>
            <a:ext cx="4383141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1200"/>
              </a:spcAft>
            </a:pPr>
            <a:r>
              <a:rPr lang="en-US" sz="2800" dirty="0" smtClean="0">
                <a:solidFill>
                  <a:srgbClr val="006600"/>
                </a:solidFill>
                <a:latin typeface="Soberana Sans Ultra" pitchFamily="50" charset="0"/>
              </a:rPr>
              <a:t>Income and employment</a:t>
            </a:r>
          </a:p>
          <a:p>
            <a:pPr algn="ctr"/>
            <a:r>
              <a:rPr lang="en-US" sz="2800" dirty="0" smtClean="0">
                <a:latin typeface="Soberana Sans" pitchFamily="50" charset="0"/>
              </a:rPr>
              <a:t>Ecosystem services are a productive activity</a:t>
            </a:r>
            <a:endParaRPr lang="en-US" sz="2800" dirty="0">
              <a:latin typeface="Soberana Sans" pitchFamily="50" charset="0"/>
            </a:endParaRPr>
          </a:p>
        </p:txBody>
      </p:sp>
      <p:sp>
        <p:nvSpPr>
          <p:cNvPr id="10" name="9 Rectángulo"/>
          <p:cNvSpPr/>
          <p:nvPr/>
        </p:nvSpPr>
        <p:spPr>
          <a:xfrm>
            <a:off x="3155295" y="149629"/>
            <a:ext cx="2896370" cy="964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3074" name="Picture 2" descr="C:\Users\mmendozab\AppData\Local\Microsoft\Windows\Temporary Internet Files\Content.Outlook\CFBCPCSR\IMG_0244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2166" y="1600200"/>
            <a:ext cx="3698833" cy="2270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mendozab\AppData\Local\Microsoft\Windows\Temporary Internet Files\Content.Outlook\CFBCPCSR\Tlaxcal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2166" y="4053841"/>
            <a:ext cx="3711787" cy="20878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mmendozab\Pictures\Biblioteca de Imágenes CONAFOR\Incendios\Colima.jpg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999720" y="3924989"/>
            <a:ext cx="3580400" cy="2231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4713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155295" y="149629"/>
            <a:ext cx="2896370" cy="964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4998714" y="1880805"/>
            <a:ext cx="382940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latin typeface="Soberana Sans" pitchFamily="50" charset="0"/>
              </a:rPr>
              <a:t>Organization and capacity building</a:t>
            </a:r>
          </a:p>
        </p:txBody>
      </p:sp>
      <p:pic>
        <p:nvPicPr>
          <p:cNvPr id="14338" name="Picture 2" descr="C:\Users\mmendozab\Pictures\Biblioteca de Imágenes CONAFOR\DECOFOS\DSCF0401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823332" y="4015737"/>
            <a:ext cx="3824903" cy="2205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mmendozab\Pictures\Biblioteca de Imágenes CONAFOR\DECOFOS\DSCN0790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17275" y="1568039"/>
            <a:ext cx="3879270" cy="22203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Users\mmendozab\Pictures\Biblioteca de Imágenes CONAFOR\Participación Social\2012-07-09-99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7275" y="4045718"/>
            <a:ext cx="3879270" cy="2179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6330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155295" y="149629"/>
            <a:ext cx="2896370" cy="964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310337" y="438788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Challenges</a:t>
            </a:r>
            <a:endParaRPr lang="en-US" sz="2800" b="1" dirty="0">
              <a:latin typeface="Soberana Sans" pitchFamily="50" charset="0"/>
            </a:endParaRPr>
          </a:p>
        </p:txBody>
      </p:sp>
      <p:pic>
        <p:nvPicPr>
          <p:cNvPr id="5122" name="Picture 2" descr="C:\Users\mmendozab\Pictures\Biblioteca de Imágenes CONAFOR\Cerro_de_la_Silla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63275" y="2895600"/>
            <a:ext cx="5911834" cy="297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2 Marcador de contenido"/>
          <p:cNvSpPr txBox="1">
            <a:spLocks/>
          </p:cNvSpPr>
          <p:nvPr/>
        </p:nvSpPr>
        <p:spPr>
          <a:xfrm>
            <a:off x="2103552" y="1772816"/>
            <a:ext cx="5031281" cy="1006886"/>
          </a:xfrm>
          <a:prstGeom prst="rect">
            <a:avLst/>
          </a:prstGeom>
        </p:spPr>
        <p:txBody>
          <a:bodyPr>
            <a:normAutofit fontScale="85000" lnSpcReduction="1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10000"/>
              </a:lnSpc>
              <a:buFont typeface="Arial"/>
              <a:buNone/>
            </a:pPr>
            <a:r>
              <a:rPr lang="en-US" sz="2600" b="1" dirty="0" smtClean="0">
                <a:latin typeface="Soberana Sans" pitchFamily="50" charset="0"/>
              </a:rPr>
              <a:t>40% of the national population is concentrated in 74 urban areas</a:t>
            </a:r>
            <a:endParaRPr lang="en-US" b="1" dirty="0" smtClean="0"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80791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5 Rectángulo"/>
          <p:cNvSpPr/>
          <p:nvPr/>
        </p:nvSpPr>
        <p:spPr>
          <a:xfrm>
            <a:off x="3155295" y="149629"/>
            <a:ext cx="2896370" cy="964276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7 CuadroTexto"/>
          <p:cNvSpPr txBox="1"/>
          <p:nvPr/>
        </p:nvSpPr>
        <p:spPr>
          <a:xfrm>
            <a:off x="310337" y="438788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Challenges</a:t>
            </a:r>
            <a:endParaRPr lang="en-US" sz="2800" b="1" dirty="0">
              <a:latin typeface="Soberana Sans" pitchFamily="50" charset="0"/>
            </a:endParaRPr>
          </a:p>
        </p:txBody>
      </p:sp>
      <p:sp>
        <p:nvSpPr>
          <p:cNvPr id="9" name="2 Marcador de contenido"/>
          <p:cNvSpPr txBox="1">
            <a:spLocks/>
          </p:cNvSpPr>
          <p:nvPr/>
        </p:nvSpPr>
        <p:spPr>
          <a:xfrm>
            <a:off x="5099164" y="1905948"/>
            <a:ext cx="4044835" cy="1827851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10000"/>
              </a:lnSpc>
              <a:buNone/>
            </a:pPr>
            <a:r>
              <a:rPr lang="en-US" sz="2600" dirty="0" smtClean="0">
                <a:latin typeface="Soberana Sans" pitchFamily="50" charset="0"/>
              </a:rPr>
              <a:t>PES </a:t>
            </a:r>
            <a:r>
              <a:rPr lang="en-US" sz="2600" dirty="0">
                <a:latin typeface="Soberana Sans" pitchFamily="50" charset="0"/>
              </a:rPr>
              <a:t>hydrological mechanisms linked to </a:t>
            </a:r>
            <a:r>
              <a:rPr lang="en-US" sz="2600" dirty="0" smtClean="0">
                <a:latin typeface="Soberana Sans" pitchFamily="50" charset="0"/>
              </a:rPr>
              <a:t>users in urban centers</a:t>
            </a:r>
            <a:endParaRPr lang="en-US" dirty="0" smtClean="0">
              <a:latin typeface="Soberana Sans" pitchFamily="50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745" y="2015488"/>
            <a:ext cx="4762500" cy="3571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5054830" y="4035475"/>
            <a:ext cx="3969900" cy="16927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600" dirty="0">
                <a:latin typeface="Soberana Sans" pitchFamily="50" charset="0"/>
              </a:rPr>
              <a:t>Legal framework for the permanent collection of </a:t>
            </a:r>
            <a:r>
              <a:rPr lang="en-US" sz="2600" dirty="0" smtClean="0">
                <a:latin typeface="Soberana Sans" pitchFamily="50" charset="0"/>
              </a:rPr>
              <a:t>financial resources </a:t>
            </a:r>
            <a:r>
              <a:rPr lang="en-US" sz="2600" dirty="0">
                <a:latin typeface="Soberana Sans" pitchFamily="50" charset="0"/>
              </a:rPr>
              <a:t>for </a:t>
            </a:r>
            <a:r>
              <a:rPr lang="en-US" sz="2600" dirty="0" smtClean="0">
                <a:latin typeface="Soberana Sans" pitchFamily="50" charset="0"/>
              </a:rPr>
              <a:t>PES funding</a:t>
            </a:r>
            <a:endParaRPr lang="en-US" sz="2600" dirty="0"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4955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6 Rectángulo"/>
          <p:cNvSpPr/>
          <p:nvPr/>
        </p:nvSpPr>
        <p:spPr>
          <a:xfrm>
            <a:off x="269948" y="2220528"/>
            <a:ext cx="8512232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800" b="1" dirty="0" smtClean="0">
                <a:latin typeface="Soberana Sans Light" pitchFamily="50" charset="0"/>
              </a:rPr>
              <a:t>Gerardo </a:t>
            </a:r>
            <a:r>
              <a:rPr lang="en-US" sz="2800" b="1" dirty="0">
                <a:latin typeface="Soberana Sans Light" pitchFamily="50" charset="0"/>
              </a:rPr>
              <a:t>A. García </a:t>
            </a:r>
            <a:r>
              <a:rPr lang="en-US" sz="2800" b="1" dirty="0" smtClean="0">
                <a:latin typeface="Soberana Sans Light" pitchFamily="50" charset="0"/>
              </a:rPr>
              <a:t>Tenorio</a:t>
            </a:r>
          </a:p>
          <a:p>
            <a:pPr algn="ctr"/>
            <a:r>
              <a:rPr lang="en-US" sz="2400" b="1" dirty="0" smtClean="0">
                <a:latin typeface="Soberana Sans Light" pitchFamily="50" charset="0"/>
              </a:rPr>
              <a:t>General Coordinator of Production and Productivity</a:t>
            </a:r>
            <a:r>
              <a:rPr lang="en-US" sz="2800" b="1" dirty="0">
                <a:latin typeface="Soberana Sans Light" pitchFamily="50" charset="0"/>
              </a:rPr>
              <a:t/>
            </a:r>
            <a:br>
              <a:rPr lang="en-US" sz="2800" b="1" dirty="0">
                <a:latin typeface="Soberana Sans Light" pitchFamily="50" charset="0"/>
              </a:rPr>
            </a:br>
            <a:r>
              <a:rPr lang="en-US" sz="2800" dirty="0" smtClean="0">
                <a:latin typeface="Soberana Sans Light" pitchFamily="50" charset="0"/>
              </a:rPr>
              <a:t>National Forestry Commission </a:t>
            </a:r>
          </a:p>
          <a:p>
            <a:pPr algn="ctr"/>
            <a:r>
              <a:rPr lang="en-US" sz="2800" dirty="0" smtClean="0">
                <a:latin typeface="Soberana Sans Light" pitchFamily="50" charset="0"/>
              </a:rPr>
              <a:t>of Mexico</a:t>
            </a:r>
          </a:p>
          <a:p>
            <a:pPr algn="ctr"/>
            <a:endParaRPr lang="es-ES" sz="2800" dirty="0" smtClean="0">
              <a:latin typeface="Soberana Sans Light" pitchFamily="50" charset="0"/>
            </a:endParaRPr>
          </a:p>
          <a:p>
            <a:pPr algn="ctr"/>
            <a:r>
              <a:rPr lang="es-ES" sz="2800" dirty="0" smtClean="0">
                <a:latin typeface="Soberana Sans Light" pitchFamily="50" charset="0"/>
                <a:hlinkClick r:id="rId3"/>
              </a:rPr>
              <a:t>arturo.garcia@conafor.gob.mx</a:t>
            </a:r>
            <a:endParaRPr lang="es-ES" sz="2800" dirty="0" smtClean="0">
              <a:latin typeface="Soberana Sans Light" pitchFamily="50" charset="0"/>
            </a:endParaRPr>
          </a:p>
          <a:p>
            <a:pPr algn="ctr"/>
            <a:endParaRPr lang="es-ES" sz="2800" dirty="0">
              <a:latin typeface="Soberana Sans Light" pitchFamily="50" charset="0"/>
            </a:endParaRPr>
          </a:p>
          <a:p>
            <a:pPr algn="ctr"/>
            <a:r>
              <a:rPr lang="en-US" sz="2800" dirty="0">
                <a:latin typeface="Soberana Sans Light" pitchFamily="50" charset="0"/>
              </a:rPr>
              <a:t>http://www.conafor.gob.mx</a:t>
            </a:r>
          </a:p>
        </p:txBody>
      </p:sp>
    </p:spTree>
    <p:extLst>
      <p:ext uri="{BB962C8B-B14F-4D97-AF65-F5344CB8AC3E}">
        <p14:creationId xmlns:p14="http://schemas.microsoft.com/office/powerpoint/2010/main" val="427367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5010170" y="1052736"/>
            <a:ext cx="4133829" cy="172819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en-US" sz="2400" b="1" dirty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Rainforest</a:t>
            </a:r>
          </a:p>
          <a:p>
            <a:pPr defTabSz="914400">
              <a:spcBef>
                <a:spcPts val="0"/>
              </a:spcBef>
            </a:pPr>
            <a:r>
              <a:rPr lang="en-US" sz="2400" b="1" dirty="0" err="1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Calakmul</a:t>
            </a:r>
            <a:r>
              <a:rPr lang="en-US" sz="2400" b="1" dirty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, </a:t>
            </a:r>
            <a:r>
              <a:rPr lang="en-US" sz="2400" b="1" dirty="0" smtClean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Campeche</a:t>
            </a:r>
            <a:endParaRPr lang="en-US" sz="2400" b="1" dirty="0">
              <a:solidFill>
                <a:srgbClr val="008000"/>
              </a:solidFill>
              <a:latin typeface="Soberana Sans"/>
              <a:ea typeface="+mn-ea"/>
              <a:cs typeface="+mn-cs"/>
            </a:endParaRPr>
          </a:p>
        </p:txBody>
      </p:sp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759" y="-1"/>
            <a:ext cx="5022929" cy="3356993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4299" y="3717032"/>
            <a:ext cx="4699701" cy="3140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339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2 Imagen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1962"/>
            <a:ext cx="5387133" cy="3600400"/>
          </a:xfrm>
          <a:prstGeom prst="rect">
            <a:avLst/>
          </a:prstGeom>
        </p:spPr>
      </p:pic>
      <p:pic>
        <p:nvPicPr>
          <p:cNvPr id="4" name="3 Imagen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136" y="2492896"/>
            <a:ext cx="3170304" cy="4227072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5387133" y="908720"/>
            <a:ext cx="3808016" cy="1080120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en-US" sz="2400" b="1" dirty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Forest</a:t>
            </a:r>
          </a:p>
          <a:p>
            <a:pPr defTabSz="914400">
              <a:spcBef>
                <a:spcPts val="0"/>
              </a:spcBef>
            </a:pPr>
            <a:r>
              <a:rPr lang="en-US" sz="2400" b="1" dirty="0" err="1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Ixtlán</a:t>
            </a:r>
            <a:r>
              <a:rPr lang="en-US" sz="2400" b="1" dirty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 de </a:t>
            </a:r>
            <a:r>
              <a:rPr lang="en-US" sz="2400" b="1" dirty="0" smtClean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Juárez</a:t>
            </a:r>
          </a:p>
          <a:p>
            <a:pPr defTabSz="914400">
              <a:spcBef>
                <a:spcPts val="0"/>
              </a:spcBef>
            </a:pPr>
            <a:r>
              <a:rPr lang="en-US" sz="2400" b="1" dirty="0" smtClean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Oaxaca</a:t>
            </a:r>
            <a:endParaRPr lang="en-US" sz="2400" b="1" dirty="0">
              <a:solidFill>
                <a:srgbClr val="008000"/>
              </a:solidFill>
              <a:latin typeface="Soberana Sans"/>
              <a:ea typeface="+mn-ea"/>
              <a:cs typeface="+mn-cs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619672" y="4428348"/>
            <a:ext cx="3873853" cy="1008112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ctr">
            <a:normAutofit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defTabSz="914400">
              <a:spcBef>
                <a:spcPts val="0"/>
              </a:spcBef>
            </a:pPr>
            <a:r>
              <a:rPr lang="en-US" sz="2400" b="1" dirty="0" err="1" smtClean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Lacandona</a:t>
            </a:r>
            <a:r>
              <a:rPr lang="en-US" sz="2400" b="1" dirty="0" smtClean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 Jungle</a:t>
            </a:r>
            <a:endParaRPr lang="en-US" sz="2400" b="1" dirty="0">
              <a:solidFill>
                <a:srgbClr val="008000"/>
              </a:solidFill>
              <a:latin typeface="Soberana Sans"/>
              <a:ea typeface="+mn-ea"/>
              <a:cs typeface="+mn-cs"/>
            </a:endParaRPr>
          </a:p>
          <a:p>
            <a:pPr defTabSz="914400">
              <a:spcBef>
                <a:spcPts val="0"/>
              </a:spcBef>
            </a:pPr>
            <a:r>
              <a:rPr lang="en-US" sz="2400" b="1" dirty="0">
                <a:solidFill>
                  <a:srgbClr val="008000"/>
                </a:solidFill>
                <a:latin typeface="Soberana Sans"/>
                <a:ea typeface="+mn-ea"/>
                <a:cs typeface="+mn-cs"/>
              </a:rPr>
              <a:t>Chiapas</a:t>
            </a:r>
          </a:p>
        </p:txBody>
      </p:sp>
    </p:spTree>
    <p:extLst>
      <p:ext uri="{BB962C8B-B14F-4D97-AF65-F5344CB8AC3E}">
        <p14:creationId xmlns:p14="http://schemas.microsoft.com/office/powerpoint/2010/main" val="1586549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5 Marcador de contenido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07222" y="-13648"/>
            <a:ext cx="11265943" cy="6919886"/>
          </a:xfrm>
          <a:prstGeom prst="rect">
            <a:avLst/>
          </a:prstGeom>
        </p:spPr>
      </p:pic>
      <p:grpSp>
        <p:nvGrpSpPr>
          <p:cNvPr id="5" name="Group 4"/>
          <p:cNvGrpSpPr>
            <a:grpSpLocks noChangeAspect="1"/>
          </p:cNvGrpSpPr>
          <p:nvPr/>
        </p:nvGrpSpPr>
        <p:grpSpPr bwMode="auto">
          <a:xfrm>
            <a:off x="-239950" y="4503556"/>
            <a:ext cx="8988414" cy="2309820"/>
            <a:chOff x="15" y="2790"/>
            <a:chExt cx="5662" cy="1455"/>
          </a:xfrm>
        </p:grpSpPr>
        <p:sp>
          <p:nvSpPr>
            <p:cNvPr id="10" name="AutoShape 3"/>
            <p:cNvSpPr>
              <a:spLocks noChangeAspect="1" noChangeArrowheads="1" noTextEdit="1"/>
            </p:cNvSpPr>
            <p:nvPr/>
          </p:nvSpPr>
          <p:spPr bwMode="auto">
            <a:xfrm>
              <a:off x="19" y="2790"/>
              <a:ext cx="2181" cy="14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 dirty="0"/>
            </a:p>
          </p:txBody>
        </p:sp>
        <p:sp>
          <p:nvSpPr>
            <p:cNvPr id="11" name="Rectangle 5"/>
            <p:cNvSpPr>
              <a:spLocks noChangeArrowheads="1"/>
            </p:cNvSpPr>
            <p:nvPr/>
          </p:nvSpPr>
          <p:spPr bwMode="auto">
            <a:xfrm>
              <a:off x="19" y="2795"/>
              <a:ext cx="371" cy="156"/>
            </a:xfrm>
            <a:prstGeom prst="rect">
              <a:avLst/>
            </a:prstGeom>
            <a:solidFill>
              <a:srgbClr val="70A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 dirty="0"/>
            </a:p>
          </p:txBody>
        </p:sp>
        <p:sp>
          <p:nvSpPr>
            <p:cNvPr id="12" name="Rectangle 6"/>
            <p:cNvSpPr>
              <a:spLocks noChangeArrowheads="1"/>
            </p:cNvSpPr>
            <p:nvPr/>
          </p:nvSpPr>
          <p:spPr bwMode="auto">
            <a:xfrm>
              <a:off x="456" y="2813"/>
              <a:ext cx="834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Forests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24.6%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3" name="Rectangle 7"/>
            <p:cNvSpPr>
              <a:spLocks noChangeArrowheads="1"/>
            </p:cNvSpPr>
            <p:nvPr/>
          </p:nvSpPr>
          <p:spPr bwMode="auto">
            <a:xfrm>
              <a:off x="19" y="3007"/>
              <a:ext cx="371" cy="158"/>
            </a:xfrm>
            <a:prstGeom prst="rect">
              <a:avLst/>
            </a:prstGeom>
            <a:solidFill>
              <a:srgbClr val="2B52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/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456" y="3027"/>
              <a:ext cx="2055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High and </a:t>
              </a: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medium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rainforests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10.5%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5" name="Rectangle 9"/>
            <p:cNvSpPr>
              <a:spLocks noChangeArrowheads="1"/>
            </p:cNvSpPr>
            <p:nvPr/>
          </p:nvSpPr>
          <p:spPr bwMode="auto">
            <a:xfrm>
              <a:off x="19" y="4070"/>
              <a:ext cx="371" cy="158"/>
            </a:xfrm>
            <a:prstGeom prst="rect">
              <a:avLst/>
            </a:prstGeom>
            <a:solidFill>
              <a:srgbClr val="895A4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/>
            </a:p>
          </p:txBody>
        </p:sp>
        <p:sp>
          <p:nvSpPr>
            <p:cNvPr id="16" name="Rectangle 10"/>
            <p:cNvSpPr>
              <a:spLocks noChangeArrowheads="1"/>
            </p:cNvSpPr>
            <p:nvPr/>
          </p:nvSpPr>
          <p:spPr bwMode="auto">
            <a:xfrm>
              <a:off x="456" y="4090"/>
              <a:ext cx="522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 defTabSz="914400"/>
              <a:r>
                <a:rPr lang="es-MX" altLang="es-MX" sz="1600" dirty="0" err="1">
                  <a:solidFill>
                    <a:srgbClr val="000000"/>
                  </a:solidFill>
                </a:rPr>
                <a:t>Other</a:t>
              </a:r>
              <a:r>
                <a:rPr lang="es-MX" altLang="es-MX" sz="1600" dirty="0">
                  <a:solidFill>
                    <a:srgbClr val="000000"/>
                  </a:solidFill>
                </a:rPr>
                <a:t>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associations</a:t>
              </a:r>
              <a:r>
                <a:rPr lang="es-MX" altLang="es-MX" sz="1600" dirty="0">
                  <a:solidFill>
                    <a:srgbClr val="000000"/>
                  </a:solidFill>
                </a:rPr>
                <a:t>  (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grassland</a:t>
              </a:r>
              <a:r>
                <a:rPr lang="es-MX" altLang="es-MX" sz="1600" dirty="0">
                  <a:solidFill>
                    <a:srgbClr val="000000"/>
                  </a:solidFill>
                </a:rPr>
                <a:t>, tulle,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dunes</a:t>
              </a:r>
              <a:r>
                <a:rPr lang="es-MX" altLang="es-MX" sz="1600" dirty="0">
                  <a:solidFill>
                    <a:srgbClr val="000000"/>
                  </a:solidFill>
                </a:rPr>
                <a:t>,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palm</a:t>
              </a:r>
              <a:r>
                <a:rPr lang="es-MX" altLang="es-MX" sz="1600" dirty="0">
                  <a:solidFill>
                    <a:srgbClr val="000000"/>
                  </a:solidFill>
                </a:rPr>
                <a:t>,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savannah</a:t>
              </a:r>
              <a:r>
                <a:rPr lang="es-MX" altLang="es-MX" sz="1600" dirty="0">
                  <a:solidFill>
                    <a:srgbClr val="000000"/>
                  </a:solidFill>
                </a:rPr>
                <a:t>,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hydrophilic</a:t>
              </a:r>
              <a:r>
                <a:rPr lang="es-MX" altLang="es-MX" sz="1600" dirty="0">
                  <a:solidFill>
                    <a:srgbClr val="000000"/>
                  </a:solidFill>
                </a:rPr>
                <a:t>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vegetation</a:t>
              </a:r>
              <a:r>
                <a:rPr lang="es-MX" altLang="es-MX" sz="1600" dirty="0" smtClean="0">
                  <a:solidFill>
                    <a:srgbClr val="000000"/>
                  </a:solidFill>
                </a:rPr>
                <a:t>) 11.5%</a:t>
              </a:r>
              <a:endParaRPr lang="es-MX" altLang="es-MX" sz="1600" dirty="0">
                <a:solidFill>
                  <a:srgbClr val="000000"/>
                </a:solidFill>
              </a:endParaRPr>
            </a:p>
          </p:txBody>
        </p:sp>
        <p:sp>
          <p:nvSpPr>
            <p:cNvPr id="17" name="Rectangle 11"/>
            <p:cNvSpPr>
              <a:spLocks noChangeArrowheads="1"/>
            </p:cNvSpPr>
            <p:nvPr/>
          </p:nvSpPr>
          <p:spPr bwMode="auto">
            <a:xfrm>
              <a:off x="19" y="3427"/>
              <a:ext cx="371" cy="156"/>
            </a:xfrm>
            <a:prstGeom prst="rect">
              <a:avLst/>
            </a:pr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/>
            </a:p>
          </p:txBody>
        </p:sp>
        <p:sp>
          <p:nvSpPr>
            <p:cNvPr id="18" name="Rectangle 12"/>
            <p:cNvSpPr>
              <a:spLocks noChangeArrowheads="1"/>
            </p:cNvSpPr>
            <p:nvPr/>
          </p:nvSpPr>
          <p:spPr bwMode="auto">
            <a:xfrm>
              <a:off x="456" y="3445"/>
              <a:ext cx="1351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Mangorve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swamp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0.7%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ectangle 13"/>
            <p:cNvSpPr>
              <a:spLocks noChangeArrowheads="1"/>
            </p:cNvSpPr>
            <p:nvPr/>
          </p:nvSpPr>
          <p:spPr bwMode="auto">
            <a:xfrm>
              <a:off x="19" y="3639"/>
              <a:ext cx="371" cy="158"/>
            </a:xfrm>
            <a:prstGeom prst="rect">
              <a:avLst/>
            </a:prstGeom>
            <a:solidFill>
              <a:srgbClr val="FFBD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/>
            </a:p>
          </p:txBody>
        </p:sp>
        <p:sp>
          <p:nvSpPr>
            <p:cNvPr id="20" name="Rectangle 14"/>
            <p:cNvSpPr>
              <a:spLocks noChangeArrowheads="1"/>
            </p:cNvSpPr>
            <p:nvPr/>
          </p:nvSpPr>
          <p:spPr bwMode="auto">
            <a:xfrm>
              <a:off x="456" y="3659"/>
              <a:ext cx="1163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Semiarid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areas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15%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Rectangle 15"/>
            <p:cNvSpPr>
              <a:spLocks noChangeArrowheads="1"/>
            </p:cNvSpPr>
            <p:nvPr/>
          </p:nvSpPr>
          <p:spPr bwMode="auto">
            <a:xfrm>
              <a:off x="19" y="3853"/>
              <a:ext cx="371" cy="158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/>
            </a:p>
          </p:txBody>
        </p:sp>
        <p:sp>
          <p:nvSpPr>
            <p:cNvPr id="22" name="Rectangle 16"/>
            <p:cNvSpPr>
              <a:spLocks noChangeArrowheads="1"/>
            </p:cNvSpPr>
            <p:nvPr/>
          </p:nvSpPr>
          <p:spPr bwMode="auto">
            <a:xfrm>
              <a:off x="456" y="3873"/>
              <a:ext cx="840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Dry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</a:t>
              </a:r>
              <a:r>
                <a:rPr kumimoji="0" lang="es-MX" altLang="es-MX" sz="1600" b="0" i="0" u="none" strike="noStrike" cap="none" normalizeH="0" baseline="0" dirty="0" err="1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lands</a:t>
              </a:r>
              <a:r>
                <a:rPr kumimoji="0" lang="es-MX" altLang="es-MX" sz="16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  <a:cs typeface="Arial" pitchFamily="34" charset="0"/>
                </a:rPr>
                <a:t> 26%</a:t>
              </a:r>
              <a:endParaRPr kumimoji="0" lang="es-MX" altLang="es-MX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17"/>
            <p:cNvSpPr>
              <a:spLocks noChangeArrowheads="1"/>
            </p:cNvSpPr>
            <p:nvPr/>
          </p:nvSpPr>
          <p:spPr bwMode="auto">
            <a:xfrm>
              <a:off x="15" y="3217"/>
              <a:ext cx="371" cy="157"/>
            </a:xfrm>
            <a:prstGeom prst="rect">
              <a:avLst/>
            </a:prstGeom>
            <a:solidFill>
              <a:srgbClr val="A10A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s-MX" sz="1600"/>
            </a:p>
          </p:txBody>
        </p:sp>
        <p:sp>
          <p:nvSpPr>
            <p:cNvPr id="24" name="Rectangle 18"/>
            <p:cNvSpPr>
              <a:spLocks noChangeArrowheads="1"/>
            </p:cNvSpPr>
            <p:nvPr/>
          </p:nvSpPr>
          <p:spPr bwMode="auto">
            <a:xfrm>
              <a:off x="453" y="3238"/>
              <a:ext cx="1488" cy="1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lvl="0" defTabSz="914400"/>
              <a:r>
                <a:rPr lang="es-MX" altLang="es-MX" sz="1600" dirty="0">
                  <a:solidFill>
                    <a:srgbClr val="000000"/>
                  </a:solidFill>
                </a:rPr>
                <a:t>Tropical </a:t>
              </a:r>
              <a:r>
                <a:rPr lang="es-MX" altLang="es-MX" sz="1600" dirty="0" err="1">
                  <a:solidFill>
                    <a:srgbClr val="000000"/>
                  </a:solidFill>
                </a:rPr>
                <a:t>dry</a:t>
              </a:r>
              <a:r>
                <a:rPr lang="es-MX" altLang="es-MX" sz="1600" dirty="0">
                  <a:solidFill>
                    <a:srgbClr val="000000"/>
                  </a:solidFill>
                </a:rPr>
                <a:t> </a:t>
              </a:r>
              <a:r>
                <a:rPr lang="es-MX" altLang="es-MX" sz="1600" dirty="0" err="1" smtClean="0">
                  <a:solidFill>
                    <a:srgbClr val="000000"/>
                  </a:solidFill>
                </a:rPr>
                <a:t>forests</a:t>
              </a:r>
              <a:r>
                <a:rPr lang="es-MX" altLang="es-MX" sz="1600" dirty="0" smtClean="0">
                  <a:solidFill>
                    <a:srgbClr val="000000"/>
                  </a:solidFill>
                </a:rPr>
                <a:t> 11.7%</a:t>
              </a:r>
              <a:endParaRPr lang="es-MX" altLang="es-MX" sz="1600" dirty="0">
                <a:solidFill>
                  <a:srgbClr val="000000"/>
                </a:solidFill>
              </a:endParaRPr>
            </a:p>
          </p:txBody>
        </p:sp>
      </p:grpSp>
      <p:sp>
        <p:nvSpPr>
          <p:cNvPr id="26" name="25 CuadroTexto"/>
          <p:cNvSpPr txBox="1"/>
          <p:nvPr/>
        </p:nvSpPr>
        <p:spPr>
          <a:xfrm>
            <a:off x="4499992" y="-27384"/>
            <a:ext cx="4823063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3200" b="1" dirty="0" err="1" smtClean="0">
                <a:solidFill>
                  <a:srgbClr val="008000"/>
                </a:solidFill>
                <a:latin typeface="Soberana Sans Ultra" pitchFamily="50" charset="0"/>
              </a:rPr>
              <a:t>Forest</a:t>
            </a:r>
            <a:r>
              <a:rPr lang="es-MX" sz="3200" b="1" dirty="0" smtClean="0">
                <a:solidFill>
                  <a:srgbClr val="008000"/>
                </a:solidFill>
                <a:latin typeface="Soberana Sans Ultra" pitchFamily="50" charset="0"/>
              </a:rPr>
              <a:t> </a:t>
            </a:r>
            <a:r>
              <a:rPr lang="es-MX" sz="3200" b="1" dirty="0" err="1" smtClean="0">
                <a:solidFill>
                  <a:srgbClr val="008000"/>
                </a:solidFill>
                <a:latin typeface="Soberana Sans Ultra" pitchFamily="50" charset="0"/>
              </a:rPr>
              <a:t>Area</a:t>
            </a:r>
            <a:endParaRPr lang="es-MX" sz="3200" b="1" dirty="0" smtClean="0">
              <a:solidFill>
                <a:srgbClr val="008000"/>
              </a:solidFill>
              <a:latin typeface="Soberana Sans Ultra" pitchFamily="50" charset="0"/>
            </a:endParaRPr>
          </a:p>
          <a:p>
            <a:pPr algn="ctr"/>
            <a:endParaRPr lang="es-MX" sz="2000" b="1" dirty="0">
              <a:solidFill>
                <a:srgbClr val="008000"/>
              </a:solidFill>
              <a:latin typeface="Soberana Sans Ultra" pitchFamily="50" charset="0"/>
            </a:endParaRPr>
          </a:p>
          <a:p>
            <a:pPr algn="ctr"/>
            <a:endParaRPr lang="es-MX" sz="2000" b="1" dirty="0" smtClean="0">
              <a:solidFill>
                <a:srgbClr val="008000"/>
              </a:solidFill>
              <a:latin typeface="Soberana Sans Ultra" pitchFamily="50" charset="0"/>
            </a:endParaRPr>
          </a:p>
          <a:p>
            <a:pPr algn="ctr"/>
            <a:r>
              <a:rPr lang="es-MX" sz="2000" b="1" dirty="0" smtClean="0">
                <a:solidFill>
                  <a:srgbClr val="008000"/>
                </a:solidFill>
                <a:latin typeface="Soberana Sans Ultra" pitchFamily="50" charset="0"/>
              </a:rPr>
              <a:t>138</a:t>
            </a:r>
            <a:r>
              <a:rPr lang="es-MX" sz="2000" b="1" dirty="0" smtClean="0">
                <a:latin typeface="Soberana Sans" pitchFamily="50" charset="0"/>
              </a:rPr>
              <a:t> </a:t>
            </a:r>
            <a:r>
              <a:rPr lang="en-US" sz="2000" dirty="0" smtClean="0">
                <a:latin typeface="Soberana Sans" pitchFamily="50" charset="0"/>
              </a:rPr>
              <a:t>million ha </a:t>
            </a:r>
            <a:r>
              <a:rPr lang="en-US" sz="2000" dirty="0">
                <a:latin typeface="Soberana Sans" pitchFamily="50" charset="0"/>
              </a:rPr>
              <a:t>with forest </a:t>
            </a:r>
            <a:r>
              <a:rPr lang="en-US" sz="2000" dirty="0" smtClean="0">
                <a:latin typeface="Soberana Sans" pitchFamily="50" charset="0"/>
              </a:rPr>
              <a:t>vegetation</a:t>
            </a:r>
            <a:endParaRPr lang="en-US" sz="2000" dirty="0">
              <a:latin typeface="Soberana Sans" pitchFamily="50" charset="0"/>
            </a:endParaRPr>
          </a:p>
        </p:txBody>
      </p:sp>
      <p:sp>
        <p:nvSpPr>
          <p:cNvPr id="27" name="26 Rectángulo"/>
          <p:cNvSpPr/>
          <p:nvPr/>
        </p:nvSpPr>
        <p:spPr>
          <a:xfrm>
            <a:off x="5334576" y="2172262"/>
            <a:ext cx="38544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es-MX" sz="2000" b="1" dirty="0">
                <a:solidFill>
                  <a:srgbClr val="008000"/>
                </a:solidFill>
                <a:latin typeface="Soberana Sans Ultra" pitchFamily="50" charset="0"/>
              </a:rPr>
              <a:t>70% 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of </a:t>
            </a:r>
            <a:r>
              <a:rPr lang="es-MX" sz="2000" dirty="0" err="1" smtClean="0">
                <a:solidFill>
                  <a:prstClr val="black"/>
                </a:solidFill>
                <a:latin typeface="Soberana Sans" pitchFamily="50" charset="0"/>
              </a:rPr>
              <a:t>the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 </a:t>
            </a:r>
            <a:r>
              <a:rPr lang="es-MX" sz="2000" dirty="0" err="1" smtClean="0">
                <a:solidFill>
                  <a:prstClr val="black"/>
                </a:solidFill>
                <a:latin typeface="Soberana Sans" pitchFamily="50" charset="0"/>
              </a:rPr>
              <a:t>national</a:t>
            </a:r>
            <a:r>
              <a:rPr lang="es-MX" sz="2000" dirty="0" smtClean="0">
                <a:solidFill>
                  <a:prstClr val="black"/>
                </a:solidFill>
                <a:latin typeface="Soberana Sans" pitchFamily="50" charset="0"/>
              </a:rPr>
              <a:t> </a:t>
            </a:r>
            <a:r>
              <a:rPr lang="es-MX" sz="2000" dirty="0" err="1" smtClean="0">
                <a:solidFill>
                  <a:prstClr val="black"/>
                </a:solidFill>
                <a:latin typeface="Soberana Sans" pitchFamily="50" charset="0"/>
              </a:rPr>
              <a:t>territory</a:t>
            </a:r>
            <a:endParaRPr lang="es-MX" sz="2000" dirty="0">
              <a:solidFill>
                <a:prstClr val="black"/>
              </a:solidFill>
              <a:latin typeface="Soberana Sans" pitchFamily="50" charset="0"/>
            </a:endParaRPr>
          </a:p>
        </p:txBody>
      </p:sp>
      <p:sp>
        <p:nvSpPr>
          <p:cNvPr id="28" name="27 CuadroTexto"/>
          <p:cNvSpPr txBox="1"/>
          <p:nvPr/>
        </p:nvSpPr>
        <p:spPr>
          <a:xfrm>
            <a:off x="5507778" y="2739372"/>
            <a:ext cx="367259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s-MX" sz="2000" dirty="0" smtClean="0">
                <a:solidFill>
                  <a:srgbClr val="00701B"/>
                </a:solidFill>
                <a:latin typeface="Soberana Sans Ultra" pitchFamily="50" charset="0"/>
              </a:rPr>
              <a:t>65</a:t>
            </a:r>
            <a:r>
              <a:rPr lang="es-MX" sz="2000" b="1" dirty="0" smtClean="0">
                <a:solidFill>
                  <a:srgbClr val="00701B"/>
                </a:solidFill>
                <a:latin typeface="Soberana Sans Ultra" pitchFamily="50" charset="0"/>
              </a:rPr>
              <a:t> </a:t>
            </a:r>
            <a:r>
              <a:rPr lang="es-MX" sz="2000" dirty="0" err="1">
                <a:latin typeface="Soberana Sans" pitchFamily="50" charset="0"/>
              </a:rPr>
              <a:t>m</a:t>
            </a:r>
            <a:r>
              <a:rPr lang="es-MX" sz="2000" dirty="0" err="1" smtClean="0">
                <a:latin typeface="Soberana Sans" pitchFamily="50" charset="0"/>
              </a:rPr>
              <a:t>illion</a:t>
            </a:r>
            <a:r>
              <a:rPr lang="es-MX" sz="2000" dirty="0" smtClean="0">
                <a:latin typeface="Soberana Sans" pitchFamily="50" charset="0"/>
              </a:rPr>
              <a:t> </a:t>
            </a:r>
            <a:r>
              <a:rPr lang="es-MX" sz="2000" dirty="0">
                <a:latin typeface="Soberana Sans" pitchFamily="50" charset="0"/>
              </a:rPr>
              <a:t>ha </a:t>
            </a:r>
            <a:r>
              <a:rPr lang="es-MX" sz="2000" dirty="0" err="1" smtClean="0">
                <a:latin typeface="Soberana Sans" pitchFamily="50" charset="0"/>
              </a:rPr>
              <a:t>forested</a:t>
            </a:r>
            <a:endParaRPr lang="es-MX" sz="2000" dirty="0"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7147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 Imagen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3324" y="3343472"/>
            <a:ext cx="4430683" cy="2961173"/>
          </a:xfrm>
          <a:prstGeom prst="rect">
            <a:avLst/>
          </a:prstGeom>
        </p:spPr>
      </p:pic>
      <p:sp>
        <p:nvSpPr>
          <p:cNvPr id="4" name="3 Rectángulo"/>
          <p:cNvSpPr/>
          <p:nvPr/>
        </p:nvSpPr>
        <p:spPr>
          <a:xfrm>
            <a:off x="2094807" y="133004"/>
            <a:ext cx="4671753" cy="980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0" name="29 CuadroTexto"/>
          <p:cNvSpPr txBox="1"/>
          <p:nvPr/>
        </p:nvSpPr>
        <p:spPr>
          <a:xfrm>
            <a:off x="196516" y="1319841"/>
            <a:ext cx="4217359" cy="20236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300"/>
              </a:spcBef>
              <a:spcAft>
                <a:spcPts val="300"/>
              </a:spcAft>
            </a:pPr>
            <a:r>
              <a:rPr lang="en-US" sz="2000" dirty="0">
                <a:latin typeface="Soberana Sans" pitchFamily="50" charset="0"/>
              </a:rPr>
              <a:t>Average net </a:t>
            </a:r>
            <a:r>
              <a:rPr lang="en-US" sz="2800" dirty="0" smtClean="0">
                <a:solidFill>
                  <a:srgbClr val="00701B"/>
                </a:solidFill>
                <a:latin typeface="Soberana Sans Ultra" pitchFamily="50" charset="0"/>
              </a:rPr>
              <a:t>Deforestation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b="1" dirty="0" smtClean="0">
                <a:solidFill>
                  <a:srgbClr val="00701B"/>
                </a:solidFill>
                <a:latin typeface="Soberana Sans Ultra" pitchFamily="50" charset="0"/>
              </a:rPr>
              <a:t>155</a:t>
            </a:r>
            <a:r>
              <a:rPr lang="en-US" sz="2000" dirty="0" smtClean="0">
                <a:solidFill>
                  <a:srgbClr val="00701B"/>
                </a:solidFill>
                <a:latin typeface="Soberana Sans Ultra" pitchFamily="50" charset="0"/>
              </a:rPr>
              <a:t> thousand </a:t>
            </a:r>
          </a:p>
          <a:p>
            <a:pPr algn="ct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latin typeface="Soberana Sans" pitchFamily="50" charset="0"/>
              </a:rPr>
              <a:t>hectares per year</a:t>
            </a:r>
            <a:endParaRPr lang="en-US" sz="2000" dirty="0">
              <a:latin typeface="Soberana Sans" pitchFamily="50" charset="0"/>
            </a:endParaRPr>
          </a:p>
        </p:txBody>
      </p:sp>
      <p:sp>
        <p:nvSpPr>
          <p:cNvPr id="32" name="31 CuadroTexto"/>
          <p:cNvSpPr txBox="1"/>
          <p:nvPr/>
        </p:nvSpPr>
        <p:spPr>
          <a:xfrm>
            <a:off x="0" y="6304645"/>
            <a:ext cx="1866900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MX" sz="700" b="1" dirty="0">
                <a:solidFill>
                  <a:schemeClr val="bg1"/>
                </a:solidFill>
                <a:latin typeface="Soberana Sans" pitchFamily="50" charset="0"/>
              </a:rPr>
              <a:t>Adalberto Ríos </a:t>
            </a:r>
            <a:r>
              <a:rPr lang="es-MX" sz="700" b="1" dirty="0" err="1">
                <a:solidFill>
                  <a:schemeClr val="bg1"/>
                </a:solidFill>
                <a:latin typeface="Soberana Sans" pitchFamily="50" charset="0"/>
              </a:rPr>
              <a:t>Szalay</a:t>
            </a:r>
            <a:r>
              <a:rPr lang="es-MX" sz="700" b="1" dirty="0">
                <a:solidFill>
                  <a:schemeClr val="bg1"/>
                </a:solidFill>
                <a:latin typeface="Soberana Sans" pitchFamily="50" charset="0"/>
              </a:rPr>
              <a:t> / CONABIO</a:t>
            </a:r>
          </a:p>
        </p:txBody>
      </p:sp>
      <p:sp>
        <p:nvSpPr>
          <p:cNvPr id="36" name="35 CuadroTexto"/>
          <p:cNvSpPr txBox="1"/>
          <p:nvPr/>
        </p:nvSpPr>
        <p:spPr>
          <a:xfrm>
            <a:off x="310337" y="196804"/>
            <a:ext cx="738724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Deforestation and forest degradation</a:t>
            </a:r>
            <a:endParaRPr lang="en-US" sz="2800" b="1" dirty="0">
              <a:latin typeface="Soberana Sans" pitchFamily="50" charset="0"/>
            </a:endParaRPr>
          </a:p>
        </p:txBody>
      </p:sp>
      <p:sp>
        <p:nvSpPr>
          <p:cNvPr id="5" name="4 Rectángulo"/>
          <p:cNvSpPr/>
          <p:nvPr/>
        </p:nvSpPr>
        <p:spPr>
          <a:xfrm>
            <a:off x="5614111" y="4458607"/>
            <a:ext cx="3504104" cy="4535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latin typeface="Soberana Sans" pitchFamily="50" charset="0"/>
              </a:rPr>
              <a:t>Change to urban use </a:t>
            </a:r>
            <a:endParaRPr lang="en-US" b="1" dirty="0">
              <a:latin typeface="Soberana Sans" pitchFamily="50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4788024" y="5495428"/>
            <a:ext cx="3504104" cy="5078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Bef>
                <a:spcPts val="600"/>
              </a:spcBef>
              <a:spcAft>
                <a:spcPts val="600"/>
              </a:spcAft>
            </a:pPr>
            <a:r>
              <a:rPr lang="en-US" b="1" dirty="0" smtClean="0">
                <a:latin typeface="Soberana Sans" pitchFamily="50" charset="0"/>
              </a:rPr>
              <a:t>Change to agricultural use</a:t>
            </a:r>
            <a:endParaRPr lang="en-US" b="1" dirty="0">
              <a:latin typeface="Soberana Sans" pitchFamily="50" charset="0"/>
            </a:endParaRPr>
          </a:p>
        </p:txBody>
      </p:sp>
      <p:pic>
        <p:nvPicPr>
          <p:cNvPr id="4098" name="Picture 2" descr="C:\Users\mmendozab\AppData\Local\Microsoft\Windows\Temporary Internet Files\Content.Outlook\CFBCPCSR\CMAH0024 Rhizophora mangle (1)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9456" y="1497986"/>
            <a:ext cx="4319646" cy="28869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895297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94807" y="133004"/>
            <a:ext cx="4671753" cy="980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35 CuadroTexto"/>
          <p:cNvSpPr txBox="1"/>
          <p:nvPr/>
        </p:nvSpPr>
        <p:spPr>
          <a:xfrm>
            <a:off x="310336" y="341513"/>
            <a:ext cx="86937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Program of Payment for Ecosystem Services </a:t>
            </a:r>
            <a:endParaRPr lang="en-US" sz="2800" b="1" dirty="0">
              <a:latin typeface="Soberana Sans" pitchFamily="50" charset="0"/>
            </a:endParaRPr>
          </a:p>
        </p:txBody>
      </p:sp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15100" y="1295620"/>
            <a:ext cx="2396391" cy="274054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1 Rectángulo"/>
          <p:cNvSpPr/>
          <p:nvPr/>
        </p:nvSpPr>
        <p:spPr>
          <a:xfrm>
            <a:off x="1412369" y="1586186"/>
            <a:ext cx="472918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00701B"/>
                </a:solidFill>
                <a:latin typeface="Soberana Sans Ultra" pitchFamily="50" charset="0"/>
              </a:rPr>
              <a:t>Hydrological services</a:t>
            </a:r>
            <a:endParaRPr lang="en-US" sz="2800" dirty="0">
              <a:solidFill>
                <a:srgbClr val="00701B"/>
              </a:solidFill>
              <a:latin typeface="Soberana Sans Ultra" pitchFamily="50" charset="0"/>
            </a:endParaRPr>
          </a:p>
        </p:txBody>
      </p:sp>
      <p:sp>
        <p:nvSpPr>
          <p:cNvPr id="15" name="14 Rectángulo"/>
          <p:cNvSpPr/>
          <p:nvPr/>
        </p:nvSpPr>
        <p:spPr>
          <a:xfrm>
            <a:off x="6222529" y="5195452"/>
            <a:ext cx="27815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 smtClean="0">
                <a:solidFill>
                  <a:srgbClr val="00701B"/>
                </a:solidFill>
                <a:latin typeface="Soberana Sans Ultra" pitchFamily="50" charset="0"/>
              </a:rPr>
              <a:t>Biodiversity</a:t>
            </a:r>
            <a:endParaRPr lang="en-US" sz="2800" dirty="0">
              <a:solidFill>
                <a:srgbClr val="00701B"/>
              </a:solidFill>
              <a:latin typeface="Soberana Sans Ultra" pitchFamily="50" charset="0"/>
            </a:endParaRPr>
          </a:p>
        </p:txBody>
      </p:sp>
      <p:pic>
        <p:nvPicPr>
          <p:cNvPr id="3074" name="Picture 2" descr="C:\Users\mmendozab\Downloads\Pronatura JCF-MC-11 Panthera onca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0337" y="4263156"/>
            <a:ext cx="2632367" cy="186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mendozab\Pictures\CGEYDT\Zonas áridas\GTO_004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9521" y="4529156"/>
            <a:ext cx="2792923" cy="18645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mendozab\AppData\Local\Microsoft\Windows\Temporary Internet Files\Content.IE5\GSXGFCWV\3694 Sphaeropteris horrida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72136" y="2665891"/>
            <a:ext cx="2734888" cy="1827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504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94807" y="133004"/>
            <a:ext cx="4671753" cy="980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pic>
        <p:nvPicPr>
          <p:cNvPr id="11" name="Imagen 8" descr="t2.png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5001" y="4558447"/>
            <a:ext cx="3192087" cy="1324020"/>
          </a:xfrm>
          <a:prstGeom prst="rect">
            <a:avLst/>
          </a:prstGeom>
          <a:ln>
            <a:noFill/>
          </a:ln>
        </p:spPr>
      </p:pic>
      <p:sp>
        <p:nvSpPr>
          <p:cNvPr id="5" name="4 Flecha derecha"/>
          <p:cNvSpPr/>
          <p:nvPr/>
        </p:nvSpPr>
        <p:spPr>
          <a:xfrm>
            <a:off x="4214687" y="1683690"/>
            <a:ext cx="781397" cy="73152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6" name="5 CuadroTexto"/>
          <p:cNvSpPr txBox="1"/>
          <p:nvPr/>
        </p:nvSpPr>
        <p:spPr>
          <a:xfrm>
            <a:off x="5186550" y="1615129"/>
            <a:ext cx="35227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Soberana Sans" pitchFamily="50" charset="0"/>
              </a:rPr>
              <a:t>Annual payment for 5 years.</a:t>
            </a:r>
          </a:p>
        </p:txBody>
      </p:sp>
      <p:sp>
        <p:nvSpPr>
          <p:cNvPr id="16" name="15 Flecha derecha"/>
          <p:cNvSpPr/>
          <p:nvPr/>
        </p:nvSpPr>
        <p:spPr>
          <a:xfrm>
            <a:off x="4214686" y="4747091"/>
            <a:ext cx="781397" cy="731520"/>
          </a:xfrm>
          <a:prstGeom prst="rightArrow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17" name="16 CuadroTexto"/>
          <p:cNvSpPr txBox="1"/>
          <p:nvPr/>
        </p:nvSpPr>
        <p:spPr>
          <a:xfrm>
            <a:off x="5011074" y="4329567"/>
            <a:ext cx="3698209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oberana Sans" pitchFamily="50" charset="0"/>
              </a:rPr>
              <a:t>Forest management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oberana Sans" pitchFamily="50" charset="0"/>
              </a:rPr>
              <a:t>Protection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oberana Sans" pitchFamily="50" charset="0"/>
              </a:rPr>
              <a:t>Reforestation</a:t>
            </a:r>
          </a:p>
          <a:p>
            <a:pPr marL="179388" indent="-179388">
              <a:buFont typeface="Arial" panose="020B0604020202020204" pitchFamily="34" charset="0"/>
              <a:buChar char="•"/>
            </a:pPr>
            <a:r>
              <a:rPr lang="en-US" sz="2400" dirty="0" smtClean="0">
                <a:latin typeface="Soberana Sans" pitchFamily="50" charset="0"/>
              </a:rPr>
              <a:t>Maintaining forest cover</a:t>
            </a:r>
            <a:endParaRPr lang="en-US" sz="2400" dirty="0">
              <a:latin typeface="Soberana Sans" pitchFamily="50" charset="0"/>
            </a:endParaRPr>
          </a:p>
        </p:txBody>
      </p:sp>
      <p:sp>
        <p:nvSpPr>
          <p:cNvPr id="19" name="18 Flecha derecha"/>
          <p:cNvSpPr/>
          <p:nvPr/>
        </p:nvSpPr>
        <p:spPr>
          <a:xfrm rot="16200000">
            <a:off x="2109471" y="2747516"/>
            <a:ext cx="523102" cy="615143"/>
          </a:xfrm>
          <a:prstGeom prst="rightArrow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2700">
            <a:solidFill>
              <a:srgbClr val="00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0" name="19 Flecha derecha"/>
          <p:cNvSpPr/>
          <p:nvPr/>
        </p:nvSpPr>
        <p:spPr>
          <a:xfrm rot="5400000">
            <a:off x="2126097" y="3704754"/>
            <a:ext cx="523102" cy="615143"/>
          </a:xfrm>
          <a:prstGeom prst="rightArrow">
            <a:avLst/>
          </a:prstGeom>
          <a:gradFill flip="none" rotWithShape="1">
            <a:gsLst>
              <a:gs pos="0">
                <a:srgbClr val="006600">
                  <a:tint val="66000"/>
                  <a:satMod val="160000"/>
                </a:srgbClr>
              </a:gs>
              <a:gs pos="50000">
                <a:srgbClr val="006600">
                  <a:tint val="44500"/>
                  <a:satMod val="160000"/>
                </a:srgbClr>
              </a:gs>
              <a:gs pos="100000">
                <a:srgbClr val="0066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 w="19050">
            <a:solidFill>
              <a:srgbClr val="0066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7" name="6 CuadroTexto"/>
          <p:cNvSpPr txBox="1"/>
          <p:nvPr/>
        </p:nvSpPr>
        <p:spPr>
          <a:xfrm>
            <a:off x="825001" y="3319872"/>
            <a:ext cx="3192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00701B"/>
                </a:solidFill>
                <a:latin typeface="Soberana Sans Ultra" pitchFamily="50" charset="0"/>
              </a:rPr>
              <a:t>Signing contract</a:t>
            </a:r>
            <a:endParaRPr lang="en-US" sz="2000" dirty="0">
              <a:solidFill>
                <a:srgbClr val="00701B"/>
              </a:solidFill>
              <a:latin typeface="Soberana Sans Ultra" pitchFamily="50" charset="0"/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310337" y="438788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Payment scheme</a:t>
            </a:r>
            <a:endParaRPr lang="en-US" sz="2800" b="1" dirty="0">
              <a:latin typeface="Soberana Sans" pitchFamily="50" charset="0"/>
            </a:endParaRPr>
          </a:p>
        </p:txBody>
      </p:sp>
      <p:pic>
        <p:nvPicPr>
          <p:cNvPr id="18" name="Picture 2" descr="C:\Users\mmendozab\AppData\Local\Microsoft\Windows\Temporary Internet Files\Content.Outlook\CFBCPCSR\CONFOR.jpg"/>
          <p:cNvPicPr/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5000" y="1683690"/>
            <a:ext cx="2877567" cy="9028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96135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32 CuadroTexto"/>
          <p:cNvSpPr txBox="1"/>
          <p:nvPr/>
        </p:nvSpPr>
        <p:spPr>
          <a:xfrm>
            <a:off x="4860306" y="4164492"/>
            <a:ext cx="15104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Vehicles</a:t>
            </a:r>
            <a:endParaRPr lang="en-US" dirty="0"/>
          </a:p>
        </p:txBody>
      </p:sp>
      <p:sp>
        <p:nvSpPr>
          <p:cNvPr id="26" name="25 CuadroTexto"/>
          <p:cNvSpPr txBox="1"/>
          <p:nvPr/>
        </p:nvSpPr>
        <p:spPr>
          <a:xfrm>
            <a:off x="4845316" y="2300362"/>
            <a:ext cx="152993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/>
              <a:t>Fire breaks</a:t>
            </a:r>
            <a:endParaRPr lang="en-US" dirty="0"/>
          </a:p>
        </p:txBody>
      </p:sp>
      <p:sp>
        <p:nvSpPr>
          <p:cNvPr id="9" name="8 CuadroTexto"/>
          <p:cNvSpPr txBox="1"/>
          <p:nvPr/>
        </p:nvSpPr>
        <p:spPr>
          <a:xfrm>
            <a:off x="4560504" y="1514856"/>
            <a:ext cx="15104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Reforestation</a:t>
            </a:r>
            <a:endParaRPr lang="en-US" dirty="0"/>
          </a:p>
        </p:txBody>
      </p:sp>
      <p:sp>
        <p:nvSpPr>
          <p:cNvPr id="4" name="3 Rectángulo"/>
          <p:cNvSpPr/>
          <p:nvPr/>
        </p:nvSpPr>
        <p:spPr>
          <a:xfrm>
            <a:off x="2094807" y="133004"/>
            <a:ext cx="4671753" cy="980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310337" y="438788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Distribution of resources paid</a:t>
            </a:r>
            <a:endParaRPr lang="en-US" sz="2800" b="1" dirty="0">
              <a:latin typeface="Soberana Sans" pitchFamily="50" charset="0"/>
            </a:endParaRPr>
          </a:p>
        </p:txBody>
      </p:sp>
      <p:sp>
        <p:nvSpPr>
          <p:cNvPr id="15" name="14 CuadroTexto"/>
          <p:cNvSpPr txBox="1"/>
          <p:nvPr/>
        </p:nvSpPr>
        <p:spPr>
          <a:xfrm>
            <a:off x="521473" y="5403730"/>
            <a:ext cx="517172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981075" lvl="0" indent="-981075"/>
            <a:r>
              <a:rPr lang="es-ES" sz="2800" dirty="0">
                <a:solidFill>
                  <a:srgbClr val="00701B"/>
                </a:solidFill>
                <a:latin typeface="Soberana Sans Ultra" pitchFamily="50" charset="0"/>
              </a:rPr>
              <a:t>30</a:t>
            </a:r>
            <a:r>
              <a:rPr lang="es-ES" sz="2800" dirty="0" smtClean="0">
                <a:solidFill>
                  <a:srgbClr val="00701B"/>
                </a:solidFill>
                <a:latin typeface="Soberana Sans Ultra" pitchFamily="50" charset="0"/>
              </a:rPr>
              <a:t>%</a:t>
            </a:r>
            <a:endParaRPr lang="es-MX" dirty="0"/>
          </a:p>
        </p:txBody>
      </p:sp>
      <p:sp>
        <p:nvSpPr>
          <p:cNvPr id="2" name="1 Rectángulo"/>
          <p:cNvSpPr/>
          <p:nvPr/>
        </p:nvSpPr>
        <p:spPr>
          <a:xfrm>
            <a:off x="472207" y="2083722"/>
            <a:ext cx="425732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s-ES" sz="2800" dirty="0">
                <a:solidFill>
                  <a:srgbClr val="00701B"/>
                </a:solidFill>
                <a:latin typeface="Soberana Sans Ultra" pitchFamily="50" charset="0"/>
              </a:rPr>
              <a:t>50%</a:t>
            </a:r>
            <a:endParaRPr lang="es-MX" sz="2800" dirty="0">
              <a:solidFill>
                <a:srgbClr val="00701B"/>
              </a:solidFill>
              <a:latin typeface="Soberana Sans Ultra" pitchFamily="50" charset="0"/>
            </a:endParaRPr>
          </a:p>
        </p:txBody>
      </p:sp>
      <p:sp>
        <p:nvSpPr>
          <p:cNvPr id="3" name="2 Rectángulo"/>
          <p:cNvSpPr/>
          <p:nvPr/>
        </p:nvSpPr>
        <p:spPr>
          <a:xfrm>
            <a:off x="454973" y="3656777"/>
            <a:ext cx="5221605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2800" dirty="0">
                <a:solidFill>
                  <a:srgbClr val="00701B"/>
                </a:solidFill>
                <a:latin typeface="Soberana Sans Ultra" pitchFamily="50" charset="0"/>
              </a:rPr>
              <a:t>20%</a:t>
            </a:r>
            <a:endParaRPr lang="es-MX" sz="2800" dirty="0">
              <a:solidFill>
                <a:srgbClr val="00701B"/>
              </a:solidFill>
              <a:latin typeface="Soberana Sans Ultra" pitchFamily="50" charset="0"/>
            </a:endParaRPr>
          </a:p>
        </p:txBody>
      </p:sp>
      <p:pic>
        <p:nvPicPr>
          <p:cNvPr id="4100" name="Picture 4" descr="C:\Users\mmendozab\Pictures\Biblioteca de Imágenes CONAFOR\Jornada de Reforestación\Predio Santa Rita 2 (31)_JP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4764" y="1448208"/>
            <a:ext cx="2825721" cy="157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4" name="Picture 8" descr="\\roble\comun\RAFAEL LUNA RAMOS\FOTOS CAMINOS\EJIDO SANTA ROSA, Caminos forestales Santa Rosa de Lima, Coyuca de Benítez, Gro., 200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764763" y="3139670"/>
            <a:ext cx="2825721" cy="1578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26 Imagen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0284" y="4808082"/>
            <a:ext cx="2513772" cy="1624576"/>
          </a:xfrm>
          <a:prstGeom prst="rect">
            <a:avLst/>
          </a:prstGeom>
        </p:spPr>
      </p:pic>
      <p:sp>
        <p:nvSpPr>
          <p:cNvPr id="28" name="27 CuadroTexto"/>
          <p:cNvSpPr txBox="1"/>
          <p:nvPr/>
        </p:nvSpPr>
        <p:spPr>
          <a:xfrm>
            <a:off x="4567589" y="3287445"/>
            <a:ext cx="133403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Road improvement</a:t>
            </a:r>
            <a:endParaRPr lang="en-US" sz="1600" dirty="0"/>
          </a:p>
        </p:txBody>
      </p:sp>
      <p:pic>
        <p:nvPicPr>
          <p:cNvPr id="4105" name="Picture 9" descr="C:\Users\mmendozab\AppData\Local\Microsoft\Windows\Temporary Internet Files\Content.Outlook\CFBCPCSR\Morelos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30284" y="1439087"/>
            <a:ext cx="2481208" cy="1576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6" name="Picture 10" descr="F:\Fotos vehículo vigilancia PSA\DSC00130.JPG"/>
          <p:cNvPicPr>
            <a:picLocks noChangeAspect="1" noChangeArrowheads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330284" y="3117081"/>
            <a:ext cx="2503016" cy="1580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4 Rectángulo"/>
          <p:cNvSpPr/>
          <p:nvPr/>
        </p:nvSpPr>
        <p:spPr>
          <a:xfrm>
            <a:off x="2664779" y="5447270"/>
            <a:ext cx="3254994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400" dirty="0">
                <a:latin typeface="Soberana Sans" pitchFamily="50" charset="0"/>
              </a:rPr>
              <a:t>i</a:t>
            </a:r>
            <a:r>
              <a:rPr lang="en-US" sz="2400" dirty="0" smtClean="0">
                <a:latin typeface="Soberana Sans" pitchFamily="50" charset="0"/>
              </a:rPr>
              <a:t>s shared among</a:t>
            </a:r>
            <a:br>
              <a:rPr lang="en-US" sz="2400" dirty="0" smtClean="0">
                <a:latin typeface="Soberana Sans" pitchFamily="50" charset="0"/>
              </a:rPr>
            </a:br>
            <a:r>
              <a:rPr lang="en-US" sz="2400" dirty="0" smtClean="0">
                <a:latin typeface="Soberana Sans" pitchFamily="50" charset="0"/>
              </a:rPr>
              <a:t>community members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14276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3 Rectángulo"/>
          <p:cNvSpPr/>
          <p:nvPr/>
        </p:nvSpPr>
        <p:spPr>
          <a:xfrm>
            <a:off x="2094807" y="133004"/>
            <a:ext cx="4671753" cy="9809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4" name="23 CuadroTexto"/>
          <p:cNvSpPr txBox="1"/>
          <p:nvPr/>
        </p:nvSpPr>
        <p:spPr>
          <a:xfrm>
            <a:off x="287920" y="210659"/>
            <a:ext cx="850115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Soberana Sans" pitchFamily="50" charset="0"/>
              </a:rPr>
              <a:t>Differentiated payments (dollars/ha/year)</a:t>
            </a:r>
            <a:endParaRPr lang="en-US" sz="2800" b="1" dirty="0">
              <a:latin typeface="Soberana Sans" pitchFamily="50" charset="0"/>
            </a:endParaRPr>
          </a:p>
        </p:txBody>
      </p:sp>
      <p:sp>
        <p:nvSpPr>
          <p:cNvPr id="11" name="10 CuadroTexto"/>
          <p:cNvSpPr txBox="1"/>
          <p:nvPr/>
        </p:nvSpPr>
        <p:spPr>
          <a:xfrm>
            <a:off x="4339242" y="1951371"/>
            <a:ext cx="3394065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oberana Sans" pitchFamily="50" charset="0"/>
              </a:rPr>
              <a:t>Dry-lands</a:t>
            </a:r>
          </a:p>
          <a:p>
            <a:r>
              <a:rPr lang="en-US" sz="3200" dirty="0" smtClean="0">
                <a:latin typeface="Soberana Sans" pitchFamily="50" charset="0"/>
              </a:rPr>
              <a:t>21 dollars </a:t>
            </a:r>
            <a:endParaRPr lang="en-US" sz="3200" dirty="0">
              <a:latin typeface="Soberana Sans" pitchFamily="50" charset="0"/>
            </a:endParaRPr>
          </a:p>
        </p:txBody>
      </p:sp>
      <p:pic>
        <p:nvPicPr>
          <p:cNvPr id="6147" name="Picture 3" descr="C:\Users\mmendozab\Pictures\CGEYDT\Zonas áridas\008_Hermosillo_Son-Desierto_Sonorense_Matorral espinoso costero_Playa San Agustín_P1030137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42636" y="1465965"/>
            <a:ext cx="3194163" cy="20774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7 Imagen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58566" y="3995085"/>
            <a:ext cx="3178233" cy="2156324"/>
          </a:xfrm>
          <a:prstGeom prst="rect">
            <a:avLst/>
          </a:prstGeom>
        </p:spPr>
      </p:pic>
      <p:sp>
        <p:nvSpPr>
          <p:cNvPr id="10" name="9 CuadroTexto"/>
          <p:cNvSpPr txBox="1"/>
          <p:nvPr/>
        </p:nvSpPr>
        <p:spPr>
          <a:xfrm>
            <a:off x="4339242" y="4399277"/>
            <a:ext cx="480475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latin typeface="Soberana Sans" pitchFamily="50" charset="0"/>
              </a:rPr>
              <a:t>Temperate forests</a:t>
            </a:r>
          </a:p>
          <a:p>
            <a:r>
              <a:rPr lang="en-US" sz="3200" dirty="0" smtClean="0">
                <a:latin typeface="Soberana Sans" pitchFamily="50" charset="0"/>
              </a:rPr>
              <a:t>29 dollars </a:t>
            </a:r>
            <a:endParaRPr lang="en-US" sz="3200" dirty="0">
              <a:latin typeface="Soberana Sans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0132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6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1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4427</TotalTime>
  <Words>316</Words>
  <Application>Microsoft Office PowerPoint</Application>
  <PresentationFormat>On-screen Show (4:3)</PresentationFormat>
  <Paragraphs>114</Paragraphs>
  <Slides>18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Tema de Office</vt:lpstr>
      <vt:lpstr>1_Office Theme</vt:lpstr>
      <vt:lpstr>6_Office Theme</vt:lpstr>
      <vt:lpstr>11_Office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México semarnat conafor</dc:title>
  <dc:creator>Alejandra Aguilar Ramirez</dc:creator>
  <cp:lastModifiedBy>GOTO Takeshi</cp:lastModifiedBy>
  <cp:revision>237</cp:revision>
  <cp:lastPrinted>2014-11-02T22:39:29Z</cp:lastPrinted>
  <dcterms:created xsi:type="dcterms:W3CDTF">2014-09-17T18:54:22Z</dcterms:created>
  <dcterms:modified xsi:type="dcterms:W3CDTF">2014-11-02T22:41:49Z</dcterms:modified>
</cp:coreProperties>
</file>